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Lst>
  <p:sldSz cx="30279975" cy="42808525"/>
  <p:notesSz cx="6858000" cy="9144000"/>
  <p:defaultTextStyle>
    <a:defPPr>
      <a:defRPr lang="ja-JP"/>
    </a:defPPr>
    <a:lvl1pPr marL="0" algn="l" defTabSz="4175947" rtl="0" eaLnBrk="1" latinLnBrk="0" hangingPunct="1">
      <a:defRPr kumimoji="1" sz="7800" kern="1200">
        <a:solidFill>
          <a:schemeClr val="tx1"/>
        </a:solidFill>
        <a:latin typeface="+mn-lt"/>
        <a:ea typeface="+mn-ea"/>
        <a:cs typeface="+mn-cs"/>
      </a:defRPr>
    </a:lvl1pPr>
    <a:lvl2pPr marL="2087975" algn="l" defTabSz="4175947" rtl="0" eaLnBrk="1" latinLnBrk="0" hangingPunct="1">
      <a:defRPr kumimoji="1" sz="7800" kern="1200">
        <a:solidFill>
          <a:schemeClr val="tx1"/>
        </a:solidFill>
        <a:latin typeface="+mn-lt"/>
        <a:ea typeface="+mn-ea"/>
        <a:cs typeface="+mn-cs"/>
      </a:defRPr>
    </a:lvl2pPr>
    <a:lvl3pPr marL="4175947" algn="l" defTabSz="4175947" rtl="0" eaLnBrk="1" latinLnBrk="0" hangingPunct="1">
      <a:defRPr kumimoji="1" sz="7800" kern="1200">
        <a:solidFill>
          <a:schemeClr val="tx1"/>
        </a:solidFill>
        <a:latin typeface="+mn-lt"/>
        <a:ea typeface="+mn-ea"/>
        <a:cs typeface="+mn-cs"/>
      </a:defRPr>
    </a:lvl3pPr>
    <a:lvl4pPr marL="6263922" algn="l" defTabSz="4175947" rtl="0" eaLnBrk="1" latinLnBrk="0" hangingPunct="1">
      <a:defRPr kumimoji="1" sz="7800" kern="1200">
        <a:solidFill>
          <a:schemeClr val="tx1"/>
        </a:solidFill>
        <a:latin typeface="+mn-lt"/>
        <a:ea typeface="+mn-ea"/>
        <a:cs typeface="+mn-cs"/>
      </a:defRPr>
    </a:lvl4pPr>
    <a:lvl5pPr marL="8351891" algn="l" defTabSz="4175947" rtl="0" eaLnBrk="1" latinLnBrk="0" hangingPunct="1">
      <a:defRPr kumimoji="1" sz="7800" kern="1200">
        <a:solidFill>
          <a:schemeClr val="tx1"/>
        </a:solidFill>
        <a:latin typeface="+mn-lt"/>
        <a:ea typeface="+mn-ea"/>
        <a:cs typeface="+mn-cs"/>
      </a:defRPr>
    </a:lvl5pPr>
    <a:lvl6pPr marL="10439866" algn="l" defTabSz="4175947" rtl="0" eaLnBrk="1" latinLnBrk="0" hangingPunct="1">
      <a:defRPr kumimoji="1" sz="7800" kern="1200">
        <a:solidFill>
          <a:schemeClr val="tx1"/>
        </a:solidFill>
        <a:latin typeface="+mn-lt"/>
        <a:ea typeface="+mn-ea"/>
        <a:cs typeface="+mn-cs"/>
      </a:defRPr>
    </a:lvl6pPr>
    <a:lvl7pPr marL="12527838" algn="l" defTabSz="4175947" rtl="0" eaLnBrk="1" latinLnBrk="0" hangingPunct="1">
      <a:defRPr kumimoji="1" sz="7800" kern="1200">
        <a:solidFill>
          <a:schemeClr val="tx1"/>
        </a:solidFill>
        <a:latin typeface="+mn-lt"/>
        <a:ea typeface="+mn-ea"/>
        <a:cs typeface="+mn-cs"/>
      </a:defRPr>
    </a:lvl7pPr>
    <a:lvl8pPr marL="14615813" algn="l" defTabSz="4175947" rtl="0" eaLnBrk="1" latinLnBrk="0" hangingPunct="1">
      <a:defRPr kumimoji="1" sz="7800" kern="1200">
        <a:solidFill>
          <a:schemeClr val="tx1"/>
        </a:solidFill>
        <a:latin typeface="+mn-lt"/>
        <a:ea typeface="+mn-ea"/>
        <a:cs typeface="+mn-cs"/>
      </a:defRPr>
    </a:lvl8pPr>
    <a:lvl9pPr marL="16703788" algn="l" defTabSz="4175947" rtl="0" eaLnBrk="1" latinLnBrk="0" hangingPunct="1">
      <a:defRPr kumimoji="1" sz="7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0" autoAdjust="0"/>
    <p:restoredTop sz="94688" autoAdjust="0"/>
  </p:normalViewPr>
  <p:slideViewPr>
    <p:cSldViewPr>
      <p:cViewPr>
        <p:scale>
          <a:sx n="29" d="100"/>
          <a:sy n="29" d="100"/>
        </p:scale>
        <p:origin x="-2694" y="1662"/>
      </p:cViewPr>
      <p:guideLst>
        <p:guide orient="horz" pos="13483"/>
        <p:guide pos="953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2573798" y="0"/>
            <a:ext cx="24980979" cy="19026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2" name="Title 1"/>
          <p:cNvSpPr>
            <a:spLocks noGrp="1"/>
          </p:cNvSpPr>
          <p:nvPr>
            <p:ph type="ctrTitle"/>
          </p:nvPr>
        </p:nvSpPr>
        <p:spPr>
          <a:xfrm>
            <a:off x="2523331" y="19977311"/>
            <a:ext cx="24980979" cy="9513006"/>
          </a:xfrm>
        </p:spPr>
        <p:txBody>
          <a:bodyPr>
            <a:noAutofit/>
          </a:bodyPr>
          <a:lstStyle>
            <a:lvl1pPr>
              <a:defRPr sz="36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523331" y="29490317"/>
            <a:ext cx="22709981" cy="6183454"/>
          </a:xfrm>
        </p:spPr>
        <p:txBody>
          <a:bodyPr anchor="t" anchorCtr="0">
            <a:normAutofit/>
          </a:bodyPr>
          <a:lstStyle>
            <a:lvl1pPr marL="0" indent="0" algn="l">
              <a:buNone/>
              <a:defRPr sz="12800">
                <a:solidFill>
                  <a:schemeClr val="tx2"/>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sp>
        <p:nvSpPr>
          <p:cNvPr id="7" name="Rectangle 6"/>
          <p:cNvSpPr/>
          <p:nvPr/>
        </p:nvSpPr>
        <p:spPr>
          <a:xfrm>
            <a:off x="2573798" y="38527673"/>
            <a:ext cx="24980979" cy="171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3027997" y="4280853"/>
            <a:ext cx="23971647" cy="24258164"/>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23331" y="4280862"/>
            <a:ext cx="6055995" cy="337711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579326" y="4280859"/>
            <a:ext cx="18924984" cy="30441618"/>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2573798" y="0"/>
            <a:ext cx="24980979" cy="19026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2" name="Title 1"/>
          <p:cNvSpPr>
            <a:spLocks noGrp="1"/>
          </p:cNvSpPr>
          <p:nvPr>
            <p:ph type="title"/>
          </p:nvPr>
        </p:nvSpPr>
        <p:spPr>
          <a:xfrm>
            <a:off x="2523331" y="20452962"/>
            <a:ext cx="24980979" cy="10464306"/>
          </a:xfrm>
        </p:spPr>
        <p:txBody>
          <a:bodyPr anchor="b" anchorCtr="0"/>
          <a:lstStyle>
            <a:lvl1pPr algn="l">
              <a:defRPr sz="247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23331" y="30917268"/>
            <a:ext cx="22709981" cy="5707803"/>
          </a:xfrm>
        </p:spPr>
        <p:txBody>
          <a:bodyPr anchor="t" anchorCtr="0">
            <a:normAutofit/>
          </a:bodyPr>
          <a:lstStyle>
            <a:lvl1pPr marL="0" indent="0">
              <a:buNone/>
              <a:defRPr sz="12800">
                <a:solidFill>
                  <a:schemeClr val="tx2"/>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sp>
        <p:nvSpPr>
          <p:cNvPr id="8" name="Rectangle 7"/>
          <p:cNvSpPr/>
          <p:nvPr/>
        </p:nvSpPr>
        <p:spPr>
          <a:xfrm>
            <a:off x="2573798" y="38527673"/>
            <a:ext cx="24980979" cy="171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2523331" y="3805208"/>
            <a:ext cx="12111990" cy="2351615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5392321" y="3805208"/>
            <a:ext cx="12111990" cy="2351615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13238" y="3805202"/>
            <a:ext cx="12111990" cy="3993477"/>
          </a:xfrm>
        </p:spPr>
        <p:txBody>
          <a:bodyPr anchor="b">
            <a:noAutofit/>
          </a:bodyPr>
          <a:lstStyle>
            <a:lvl1pPr marL="0" indent="0">
              <a:buNone/>
              <a:defRPr sz="12800" b="0">
                <a:latin typeface="+mj-lt"/>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ja-JP" altLang="en-US" smtClean="0"/>
              <a:t>マスター テキストの書式設定</a:t>
            </a:r>
          </a:p>
        </p:txBody>
      </p:sp>
      <p:sp>
        <p:nvSpPr>
          <p:cNvPr id="4" name="Content Placeholder 3"/>
          <p:cNvSpPr>
            <a:spLocks noGrp="1"/>
          </p:cNvSpPr>
          <p:nvPr>
            <p:ph sz="half" idx="2"/>
          </p:nvPr>
        </p:nvSpPr>
        <p:spPr>
          <a:xfrm>
            <a:off x="2513238" y="8297438"/>
            <a:ext cx="12111990" cy="19026011"/>
          </a:xfrm>
        </p:spPr>
        <p:txBody>
          <a:bodyPr anchor="t" anchorCtr="0"/>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5382227" y="3805202"/>
            <a:ext cx="12111990" cy="3993477"/>
          </a:xfrm>
        </p:spPr>
        <p:txBody>
          <a:bodyPr anchor="b">
            <a:noAutofit/>
          </a:bodyPr>
          <a:lstStyle>
            <a:lvl1pPr marL="0" indent="0">
              <a:buNone/>
              <a:defRPr sz="12800" b="0">
                <a:latin typeface="+mj-lt"/>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15382227" y="8297438"/>
            <a:ext cx="12111990" cy="19026011"/>
          </a:xfrm>
        </p:spPr>
        <p:txBody>
          <a:bodyPr anchor="t" anchorCtr="0"/>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cxnSp>
        <p:nvCxnSpPr>
          <p:cNvPr id="11" name="Straight Connector 10"/>
          <p:cNvCxnSpPr/>
          <p:nvPr/>
        </p:nvCxnSpPr>
        <p:spPr>
          <a:xfrm>
            <a:off x="2513238" y="7798679"/>
            <a:ext cx="12111990" cy="9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382227" y="7798679"/>
            <a:ext cx="12111990" cy="991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23331" y="28539017"/>
            <a:ext cx="22467741" cy="9988656"/>
          </a:xfrm>
        </p:spPr>
        <p:txBody>
          <a:bodyPr anchor="b">
            <a:normAutofit/>
          </a:bodyPr>
          <a:lstStyle>
            <a:lvl1pPr algn="l">
              <a:defRPr sz="247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12288378" y="2853905"/>
            <a:ext cx="15215932" cy="25685109"/>
          </a:xfrm>
        </p:spPr>
        <p:txBody>
          <a:bodyPr/>
          <a:lstStyle>
            <a:lvl1pPr>
              <a:defRPr sz="11000"/>
            </a:lvl1pPr>
            <a:lvl2pPr>
              <a:defRPr sz="10000"/>
            </a:lvl2pPr>
            <a:lvl3pPr>
              <a:defRPr sz="9100"/>
            </a:lvl3pPr>
            <a:lvl4pPr>
              <a:defRPr sz="8200"/>
            </a:lvl4pPr>
            <a:lvl5pPr>
              <a:defRPr sz="8200"/>
            </a:lvl5pPr>
            <a:lvl6pPr>
              <a:defRPr sz="9100"/>
            </a:lvl6pPr>
            <a:lvl7pPr>
              <a:defRPr sz="9100"/>
            </a:lvl7pPr>
            <a:lvl8pPr>
              <a:defRPr sz="9100"/>
            </a:lvl8pPr>
            <a:lvl9pPr>
              <a:defRPr sz="9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23336" y="2853902"/>
            <a:ext cx="8853704" cy="25685115"/>
          </a:xfrm>
        </p:spPr>
        <p:txBody>
          <a:bodyPr>
            <a:normAutofit/>
          </a:bodyPr>
          <a:lstStyle>
            <a:lvl1pPr marL="0" indent="0">
              <a:buNone/>
              <a:defRPr sz="9600">
                <a:solidFill>
                  <a:schemeClr val="tx2"/>
                </a:solidFill>
              </a:defRPr>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cxnSp>
        <p:nvCxnSpPr>
          <p:cNvPr id="10" name="Straight Connector 9"/>
          <p:cNvCxnSpPr/>
          <p:nvPr/>
        </p:nvCxnSpPr>
        <p:spPr>
          <a:xfrm rot="5400000">
            <a:off x="-28971" y="15698786"/>
            <a:ext cx="23782514" cy="5259"/>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13238" y="28539017"/>
            <a:ext cx="22467741" cy="9988656"/>
          </a:xfrm>
        </p:spPr>
        <p:txBody>
          <a:bodyPr anchor="b">
            <a:normAutofit/>
          </a:bodyPr>
          <a:lstStyle>
            <a:lvl1pPr algn="l">
              <a:defRPr sz="247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573798" y="2853901"/>
            <a:ext cx="24980979" cy="18074711"/>
          </a:xfrm>
          <a:ln w="6350">
            <a:solidFill>
              <a:schemeClr val="tx2"/>
            </a:solidFill>
          </a:ln>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2816038" y="21879913"/>
            <a:ext cx="24476313" cy="5024053"/>
          </a:xfrm>
        </p:spPr>
        <p:txBody>
          <a:bodyPr anchor="t" anchorCtr="0">
            <a:normAutofit/>
          </a:bodyPr>
          <a:lstStyle>
            <a:lvl1pPr marL="0" indent="0">
              <a:buNone/>
              <a:defRPr sz="82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BE16C3-414D-4A94-B429-CB2FE8E985A8}" type="datetimeFigureOut">
              <a:rPr kumimoji="1" lang="ja-JP" altLang="en-US" smtClean="0"/>
              <a:t>2013/9/23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8A9D96-D5AD-4AB9-902A-4B92C18E6028}"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3331" y="28539017"/>
            <a:ext cx="22457648" cy="9988656"/>
          </a:xfrm>
          <a:prstGeom prst="rect">
            <a:avLst/>
          </a:prstGeom>
        </p:spPr>
        <p:txBody>
          <a:bodyPr vert="horz" lIns="417643" tIns="208822" rIns="417643" bIns="208822"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23331" y="4280853"/>
            <a:ext cx="24980979" cy="24258164"/>
          </a:xfrm>
          <a:prstGeom prst="rect">
            <a:avLst/>
          </a:prstGeom>
        </p:spPr>
        <p:txBody>
          <a:bodyPr vert="horz" lIns="417643" tIns="208822" rIns="417643" bIns="208822" rtlCol="0" anchor="ctr" anchorCtr="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20691316" y="38755988"/>
            <a:ext cx="7065328" cy="2279158"/>
          </a:xfrm>
          <a:prstGeom prst="rect">
            <a:avLst/>
          </a:prstGeom>
        </p:spPr>
        <p:txBody>
          <a:bodyPr vert="horz" lIns="417643" tIns="208822" rIns="417643" bIns="208822" rtlCol="0" anchor="ctr"/>
          <a:lstStyle>
            <a:lvl1pPr algn="r">
              <a:defRPr sz="5500" b="1">
                <a:solidFill>
                  <a:schemeClr val="tx2">
                    <a:lumMod val="90000"/>
                    <a:lumOff val="10000"/>
                  </a:schemeClr>
                </a:solidFill>
                <a:latin typeface="+mn-lt"/>
              </a:defRPr>
            </a:lvl1pPr>
          </a:lstStyle>
          <a:p>
            <a:fld id="{F2BE16C3-414D-4A94-B429-CB2FE8E985A8}" type="datetimeFigureOut">
              <a:rPr kumimoji="1" lang="ja-JP" altLang="en-US" smtClean="0"/>
              <a:t>2013/9/23</a:t>
            </a:fld>
            <a:endParaRPr kumimoji="1" lang="ja-JP" altLang="en-US"/>
          </a:p>
        </p:txBody>
      </p:sp>
      <p:sp>
        <p:nvSpPr>
          <p:cNvPr id="5" name="Footer Placeholder 4"/>
          <p:cNvSpPr>
            <a:spLocks noGrp="1"/>
          </p:cNvSpPr>
          <p:nvPr>
            <p:ph type="ftr" sz="quarter" idx="3"/>
          </p:nvPr>
        </p:nvSpPr>
        <p:spPr>
          <a:xfrm>
            <a:off x="2523330" y="38755988"/>
            <a:ext cx="16139614" cy="2279158"/>
          </a:xfrm>
          <a:prstGeom prst="rect">
            <a:avLst/>
          </a:prstGeom>
        </p:spPr>
        <p:txBody>
          <a:bodyPr vert="horz" lIns="417643" tIns="208822" rIns="417643" bIns="208822" rtlCol="0" anchor="ctr"/>
          <a:lstStyle>
            <a:lvl1pPr algn="l">
              <a:defRPr sz="5500" b="1">
                <a:solidFill>
                  <a:schemeClr val="tx2">
                    <a:lumMod val="90000"/>
                    <a:lumOff val="10000"/>
                  </a:schemeClr>
                </a:solidFill>
              </a:defRPr>
            </a:lvl1pPr>
          </a:lstStyle>
          <a:p>
            <a:endParaRPr kumimoji="1" lang="ja-JP" altLang="en-US"/>
          </a:p>
        </p:txBody>
      </p:sp>
      <p:sp>
        <p:nvSpPr>
          <p:cNvPr id="6" name="Slide Number Placeholder 5"/>
          <p:cNvSpPr>
            <a:spLocks noGrp="1"/>
          </p:cNvSpPr>
          <p:nvPr>
            <p:ph type="sldNum" sz="quarter" idx="4"/>
          </p:nvPr>
        </p:nvSpPr>
        <p:spPr>
          <a:xfrm>
            <a:off x="25233313" y="35502540"/>
            <a:ext cx="2523331" cy="2279158"/>
          </a:xfrm>
          <a:prstGeom prst="rect">
            <a:avLst/>
          </a:prstGeom>
        </p:spPr>
        <p:txBody>
          <a:bodyPr vert="horz" lIns="417643" tIns="208822" rIns="417643" bIns="208822" rtlCol="0" anchor="ctr"/>
          <a:lstStyle>
            <a:lvl1pPr algn="r">
              <a:defRPr sz="11000">
                <a:solidFill>
                  <a:schemeClr val="tx1">
                    <a:lumMod val="85000"/>
                    <a:lumOff val="15000"/>
                  </a:schemeClr>
                </a:solidFill>
                <a:latin typeface="+mj-lt"/>
              </a:defRPr>
            </a:lvl1pPr>
          </a:lstStyle>
          <a:p>
            <a:fld id="{BB8A9D96-D5AD-4AB9-902A-4B92C18E6028}" type="slidenum">
              <a:rPr kumimoji="1" lang="ja-JP" altLang="en-US" smtClean="0"/>
              <a:t>‹#›</a:t>
            </a:fld>
            <a:endParaRPr kumimoji="1" lang="ja-JP" altLang="en-US"/>
          </a:p>
        </p:txBody>
      </p:sp>
      <p:sp>
        <p:nvSpPr>
          <p:cNvPr id="8" name="Rectangle 7"/>
          <p:cNvSpPr/>
          <p:nvPr/>
        </p:nvSpPr>
        <p:spPr>
          <a:xfrm>
            <a:off x="2573798" y="0"/>
            <a:ext cx="24980979" cy="23782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9" name="Rectangle 8"/>
          <p:cNvSpPr/>
          <p:nvPr/>
        </p:nvSpPr>
        <p:spPr>
          <a:xfrm>
            <a:off x="2573798" y="38527673"/>
            <a:ext cx="24980979" cy="171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176431" rtl="0" eaLnBrk="1" latinLnBrk="0" hangingPunct="1">
        <a:spcBef>
          <a:spcPct val="0"/>
        </a:spcBef>
        <a:buNone/>
        <a:defRPr kumimoji="1" sz="247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1252929" indent="-1252929" algn="l" defTabSz="4176431" rtl="0" eaLnBrk="1" latinLnBrk="0" hangingPunct="1">
        <a:spcBef>
          <a:spcPct val="20000"/>
        </a:spcBef>
        <a:buClr>
          <a:schemeClr val="accent1"/>
        </a:buClr>
        <a:buFont typeface="Arial" pitchFamily="34" charset="0"/>
        <a:buChar char="•"/>
        <a:defRPr kumimoji="1" sz="11000" kern="1200">
          <a:solidFill>
            <a:schemeClr val="tx2"/>
          </a:solidFill>
          <a:latin typeface="+mn-lt"/>
          <a:ea typeface="+mn-ea"/>
          <a:cs typeface="+mn-cs"/>
        </a:defRPr>
      </a:lvl1pPr>
      <a:lvl2pPr marL="2714680" indent="-1252929" algn="l" defTabSz="4176431" rtl="0" eaLnBrk="1" latinLnBrk="0" hangingPunct="1">
        <a:spcBef>
          <a:spcPct val="20000"/>
        </a:spcBef>
        <a:buClr>
          <a:schemeClr val="accent1"/>
        </a:buClr>
        <a:buFont typeface="Arial" pitchFamily="34" charset="0"/>
        <a:buChar char="•"/>
        <a:defRPr kumimoji="1" sz="10000" kern="1200">
          <a:solidFill>
            <a:schemeClr val="tx2"/>
          </a:solidFill>
          <a:latin typeface="+mn-lt"/>
          <a:ea typeface="+mn-ea"/>
          <a:cs typeface="+mn-cs"/>
        </a:defRPr>
      </a:lvl2pPr>
      <a:lvl3pPr marL="3967609" indent="-1044108" algn="l" defTabSz="4176431" rtl="0" eaLnBrk="1" latinLnBrk="0" hangingPunct="1">
        <a:spcBef>
          <a:spcPct val="20000"/>
        </a:spcBef>
        <a:buClr>
          <a:schemeClr val="accent1"/>
        </a:buClr>
        <a:buFont typeface="Arial" pitchFamily="34" charset="0"/>
        <a:buChar char="•"/>
        <a:defRPr kumimoji="1" sz="9100" kern="1200">
          <a:solidFill>
            <a:schemeClr val="tx2"/>
          </a:solidFill>
          <a:latin typeface="+mn-lt"/>
          <a:ea typeface="+mn-ea"/>
          <a:cs typeface="+mn-cs"/>
        </a:defRPr>
      </a:lvl3pPr>
      <a:lvl4pPr marL="5220538" indent="-1044108" algn="l" defTabSz="4176431" rtl="0" eaLnBrk="1" latinLnBrk="0" hangingPunct="1">
        <a:spcBef>
          <a:spcPct val="20000"/>
        </a:spcBef>
        <a:buClr>
          <a:schemeClr val="accent1"/>
        </a:buClr>
        <a:buFont typeface="Arial" pitchFamily="34" charset="0"/>
        <a:buChar char="•"/>
        <a:defRPr kumimoji="1" sz="8200" kern="1200">
          <a:solidFill>
            <a:schemeClr val="tx2"/>
          </a:solidFill>
          <a:latin typeface="+mn-lt"/>
          <a:ea typeface="+mn-ea"/>
          <a:cs typeface="+mn-cs"/>
        </a:defRPr>
      </a:lvl4pPr>
      <a:lvl5pPr marL="6264646" indent="-1044108" algn="l" defTabSz="4176431" rtl="0" eaLnBrk="1" latinLnBrk="0" hangingPunct="1">
        <a:spcBef>
          <a:spcPct val="20000"/>
        </a:spcBef>
        <a:buClr>
          <a:schemeClr val="accent1"/>
        </a:buClr>
        <a:buFont typeface="Arial" pitchFamily="34" charset="0"/>
        <a:buChar char="•"/>
        <a:defRPr kumimoji="1" sz="8200" kern="1200" baseline="0">
          <a:solidFill>
            <a:schemeClr val="tx2"/>
          </a:solidFill>
          <a:latin typeface="+mn-lt"/>
          <a:ea typeface="+mn-ea"/>
          <a:cs typeface="+mn-cs"/>
        </a:defRPr>
      </a:lvl5pPr>
      <a:lvl6pPr marL="7517575" indent="-1044108" algn="l" defTabSz="4176431" rtl="0" eaLnBrk="1" latinLnBrk="0" hangingPunct="1">
        <a:spcBef>
          <a:spcPct val="20000"/>
        </a:spcBef>
        <a:buClr>
          <a:schemeClr val="accent1"/>
        </a:buClr>
        <a:buFont typeface="Arial" pitchFamily="34" charset="0"/>
        <a:buChar char="•"/>
        <a:defRPr kumimoji="1" sz="7300" kern="1200">
          <a:solidFill>
            <a:schemeClr val="tx2"/>
          </a:solidFill>
          <a:latin typeface="+mn-lt"/>
          <a:ea typeface="+mn-ea"/>
          <a:cs typeface="+mn-cs"/>
        </a:defRPr>
      </a:lvl6pPr>
      <a:lvl7pPr marL="8686976" indent="-1044108" algn="l" defTabSz="4176431" rtl="0" eaLnBrk="1" latinLnBrk="0" hangingPunct="1">
        <a:spcBef>
          <a:spcPct val="20000"/>
        </a:spcBef>
        <a:buClr>
          <a:schemeClr val="accent1"/>
        </a:buClr>
        <a:buFont typeface="Arial" pitchFamily="34" charset="0"/>
        <a:buChar char="•"/>
        <a:defRPr kumimoji="1" sz="7300" kern="1200">
          <a:solidFill>
            <a:schemeClr val="tx2"/>
          </a:solidFill>
          <a:latin typeface="+mn-lt"/>
          <a:ea typeface="+mn-ea"/>
          <a:cs typeface="+mn-cs"/>
        </a:defRPr>
      </a:lvl7pPr>
      <a:lvl8pPr marL="10023433" indent="-1044108" algn="l" defTabSz="4176431" rtl="0" eaLnBrk="1" latinLnBrk="0" hangingPunct="1">
        <a:spcBef>
          <a:spcPct val="20000"/>
        </a:spcBef>
        <a:buClr>
          <a:schemeClr val="accent1"/>
        </a:buClr>
        <a:buFont typeface="Arial" pitchFamily="34" charset="0"/>
        <a:buChar char="•"/>
        <a:defRPr kumimoji="1" sz="7300" kern="1200">
          <a:solidFill>
            <a:schemeClr val="tx2"/>
          </a:solidFill>
          <a:latin typeface="+mn-lt"/>
          <a:ea typeface="+mn-ea"/>
          <a:cs typeface="+mn-cs"/>
        </a:defRPr>
      </a:lvl8pPr>
      <a:lvl9pPr marL="11276363" indent="-1044108" algn="l" defTabSz="4176431" rtl="0" eaLnBrk="1" latinLnBrk="0" hangingPunct="1">
        <a:spcBef>
          <a:spcPct val="20000"/>
        </a:spcBef>
        <a:buClr>
          <a:schemeClr val="accent1"/>
        </a:buClr>
        <a:buFont typeface="Arial" pitchFamily="34" charset="0"/>
        <a:buChar char="•"/>
        <a:defRPr kumimoji="1" sz="7300" kern="1200">
          <a:solidFill>
            <a:schemeClr val="tx2"/>
          </a:solidFill>
          <a:latin typeface="+mn-lt"/>
          <a:ea typeface="+mn-ea"/>
          <a:cs typeface="+mn-cs"/>
        </a:defRPr>
      </a:lvl9pPr>
    </p:bodyStyle>
    <p:otherStyle>
      <a:defPPr>
        <a:defRPr lang="en-US"/>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051553" y="-314158"/>
            <a:ext cx="26282920" cy="5058446"/>
          </a:xfrm>
        </p:spPr>
        <p:txBody>
          <a:bodyPr>
            <a:normAutofit fontScale="90000"/>
          </a:bodyPr>
          <a:lstStyle/>
          <a:p>
            <a:r>
              <a:rPr lang="ja-JP" altLang="en-US" sz="8800" b="1" i="1" dirty="0" smtClean="0">
                <a:solidFill>
                  <a:schemeClr val="bg1"/>
                </a:solidFill>
                <a:latin typeface="HG創英角ｺﾞｼｯｸUB" pitchFamily="49" charset="-128"/>
                <a:ea typeface="HG創英角ｺﾞｼｯｸUB" pitchFamily="49" charset="-128"/>
              </a:rPr>
              <a:t>   </a:t>
            </a:r>
            <a:r>
              <a:rPr lang="ja-JP" altLang="en-US" sz="8800" b="1" i="1" dirty="0" smtClean="0">
                <a:solidFill>
                  <a:schemeClr val="bg1"/>
                </a:solidFill>
                <a:latin typeface="Microsoft YaHei" pitchFamily="34" charset="-122"/>
                <a:ea typeface="Microsoft YaHei" pitchFamily="34" charset="-122"/>
              </a:rPr>
              <a:t>元首政後期</a:t>
            </a:r>
            <a:r>
              <a:rPr lang="ja-JP" altLang="en-US" sz="8800" b="1" i="1" dirty="0">
                <a:solidFill>
                  <a:schemeClr val="bg1"/>
                </a:solidFill>
                <a:latin typeface="Microsoft YaHei" pitchFamily="34" charset="-122"/>
                <a:ea typeface="Microsoft YaHei" pitchFamily="34" charset="-122"/>
              </a:rPr>
              <a:t>、</a:t>
            </a:r>
            <a:r>
              <a:rPr kumimoji="1" lang="ja-JP" altLang="en-US" sz="8800" b="1" i="1" dirty="0" smtClean="0">
                <a:solidFill>
                  <a:schemeClr val="bg1"/>
                </a:solidFill>
                <a:latin typeface="Microsoft YaHei" pitchFamily="34" charset="-122"/>
                <a:ea typeface="Microsoft YaHei" pitchFamily="34" charset="-122"/>
              </a:rPr>
              <a:t>非武装属州への兵士導入の意味</a:t>
            </a:r>
            <a:r>
              <a:rPr kumimoji="1" lang="en-US" altLang="ja-JP" sz="8800" b="1" i="1" dirty="0" smtClean="0">
                <a:solidFill>
                  <a:schemeClr val="bg1"/>
                </a:solidFill>
                <a:latin typeface="Microsoft YaHei" pitchFamily="34" charset="-122"/>
                <a:ea typeface="Microsoft YaHei" pitchFamily="34" charset="-122"/>
              </a:rPr>
              <a:t/>
            </a:r>
            <a:br>
              <a:rPr kumimoji="1" lang="en-US" altLang="ja-JP" sz="8800" b="1" i="1" dirty="0" smtClean="0">
                <a:solidFill>
                  <a:schemeClr val="bg1"/>
                </a:solidFill>
                <a:latin typeface="Microsoft YaHei" pitchFamily="34" charset="-122"/>
                <a:ea typeface="Microsoft YaHei" pitchFamily="34" charset="-122"/>
              </a:rPr>
            </a:br>
            <a:r>
              <a:rPr lang="en-US" altLang="ja-JP" sz="8800" b="1" i="1" dirty="0">
                <a:latin typeface="HG創英角ｺﾞｼｯｸUB" pitchFamily="49" charset="-128"/>
                <a:ea typeface="HG創英角ｺﾞｼｯｸUB" pitchFamily="49" charset="-128"/>
              </a:rPr>
              <a:t> </a:t>
            </a:r>
            <a:r>
              <a:rPr lang="en-US" altLang="ja-JP" sz="8800" b="1" i="1" dirty="0" smtClean="0">
                <a:latin typeface="HG創英角ｺﾞｼｯｸUB" pitchFamily="49" charset="-128"/>
                <a:ea typeface="HG創英角ｺﾞｼｯｸUB" pitchFamily="49" charset="-128"/>
              </a:rPr>
              <a:t>    </a:t>
            </a:r>
            <a:r>
              <a:rPr lang="en-US" altLang="ja-JP" sz="6700" b="1" i="1" dirty="0" smtClean="0">
                <a:latin typeface="Microsoft YaHei" pitchFamily="34" charset="-122"/>
                <a:ea typeface="Microsoft YaHei" pitchFamily="34" charset="-122"/>
              </a:rPr>
              <a:t>--</a:t>
            </a:r>
            <a:r>
              <a:rPr lang="ja-JP" altLang="en-US" sz="6700" b="1" i="1" dirty="0" smtClean="0">
                <a:latin typeface="Microsoft YaHei" pitchFamily="34" charset="-122"/>
                <a:ea typeface="Microsoft YaHei" pitchFamily="34" charset="-122"/>
              </a:rPr>
              <a:t>アーベイ碑文の新校訂とケマリエ碑文の読み替えから</a:t>
            </a:r>
            <a:r>
              <a:rPr kumimoji="1" lang="en-US" altLang="ja-JP" sz="8800" b="1" i="1" dirty="0" smtClean="0">
                <a:latin typeface="Microsoft YaHei" pitchFamily="34" charset="-122"/>
                <a:ea typeface="Microsoft YaHei" pitchFamily="34" charset="-122"/>
              </a:rPr>
              <a:t/>
            </a:r>
            <a:br>
              <a:rPr kumimoji="1" lang="en-US" altLang="ja-JP" sz="8800" b="1" i="1" dirty="0" smtClean="0">
                <a:latin typeface="Microsoft YaHei" pitchFamily="34" charset="-122"/>
                <a:ea typeface="Microsoft YaHei" pitchFamily="34" charset="-122"/>
              </a:rPr>
            </a:br>
            <a:r>
              <a:rPr lang="ja-JP" altLang="en-US" sz="8800" b="1" dirty="0" smtClean="0">
                <a:latin typeface="Microsoft YaHei" pitchFamily="34" charset="-122"/>
                <a:ea typeface="Microsoft YaHei" pitchFamily="34" charset="-122"/>
              </a:rPr>
              <a:t>　　　　　　　　　　　　　　　　  　</a:t>
            </a:r>
            <a:r>
              <a:rPr lang="ja-JP" altLang="en-US" sz="6700" b="1" dirty="0" smtClean="0">
                <a:latin typeface="Microsoft YaHei" pitchFamily="34" charset="-122"/>
                <a:ea typeface="Microsoft YaHei" pitchFamily="34" charset="-122"/>
              </a:rPr>
              <a:t>浦野聡（立教大学</a:t>
            </a:r>
            <a:r>
              <a:rPr lang="ja-JP" altLang="en-US" sz="6700" dirty="0" smtClean="0">
                <a:latin typeface="HG丸ｺﾞｼｯｸM-PRO" pitchFamily="50" charset="-128"/>
                <a:ea typeface="HG丸ｺﾞｼｯｸM-PRO" pitchFamily="50" charset="-128"/>
              </a:rPr>
              <a:t>）</a:t>
            </a:r>
            <a:endParaRPr kumimoji="1" lang="ja-JP" altLang="en-US" sz="6700" dirty="0">
              <a:latin typeface="HG丸ｺﾞｼｯｸM-PRO" pitchFamily="50" charset="-128"/>
              <a:ea typeface="HG丸ｺﾞｼｯｸM-PRO" pitchFamily="50" charset="-128"/>
            </a:endParaRPr>
          </a:p>
        </p:txBody>
      </p:sp>
      <p:pic>
        <p:nvPicPr>
          <p:cNvPr id="1026" name="Picture 2" descr="C:\Users\satoshi\Desktop\rikky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447781" y="40846422"/>
            <a:ext cx="4306288" cy="88453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C:\Users\satoshi\Desktop\141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8731" y="4770414"/>
            <a:ext cx="7480084" cy="168498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toshi\Desktop\141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475352" y="20563960"/>
            <a:ext cx="12714218" cy="1289813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9590786" y="5372823"/>
            <a:ext cx="18290032" cy="2185214"/>
          </a:xfrm>
          <a:prstGeom prst="rect">
            <a:avLst/>
          </a:prstGeom>
          <a:noFill/>
        </p:spPr>
        <p:txBody>
          <a:bodyPr wrap="square" rtlCol="0">
            <a:spAutoFit/>
          </a:bodyPr>
          <a:lstStyle/>
          <a:p>
            <a:r>
              <a:rPr kumimoji="1" lang="en-US" altLang="ja-JP" sz="4800" b="1" dirty="0" smtClean="0">
                <a:latin typeface="HG丸ｺﾞｼｯｸM-PRO" pitchFamily="50" charset="-128"/>
                <a:ea typeface="HG丸ｺﾞｼｯｸM-PRO" pitchFamily="50" charset="-128"/>
              </a:rPr>
              <a:t>§</a:t>
            </a:r>
            <a:r>
              <a:rPr kumimoji="1" lang="ja-JP" altLang="en-US" sz="4800" b="1" dirty="0" smtClean="0">
                <a:latin typeface="HG丸ｺﾞｼｯｸM-PRO" pitchFamily="50" charset="-128"/>
                <a:ea typeface="HG丸ｺﾞｼｯｸM-PRO" pitchFamily="50" charset="-128"/>
              </a:rPr>
              <a:t>非武装属州への兵士の導入</a:t>
            </a:r>
            <a:endParaRPr kumimoji="1" lang="en-US" altLang="ja-JP" sz="4800" b="1" dirty="0" smtClean="0">
              <a:latin typeface="HG丸ｺﾞｼｯｸM-PRO" pitchFamily="50" charset="-128"/>
              <a:ea typeface="HG丸ｺﾞｼｯｸM-PRO" pitchFamily="50" charset="-128"/>
            </a:endParaRPr>
          </a:p>
          <a:p>
            <a:r>
              <a:rPr lang="ja-JP" altLang="en-US" sz="32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「古代末期強制国家への転機」、「行政の軍隊化」（柴野</a:t>
            </a:r>
            <a:r>
              <a:rPr lang="en-US" altLang="ja-JP" sz="2800" dirty="0" smtClean="0">
                <a:latin typeface="Arial" pitchFamily="34" charset="0"/>
                <a:ea typeface="HG丸ｺﾞｼｯｸM-PRO" pitchFamily="50" charset="-128"/>
                <a:cs typeface="Arial" pitchFamily="34" charset="0"/>
              </a:rPr>
              <a:t>2002</a:t>
            </a:r>
            <a:r>
              <a:rPr lang="ja-JP" altLang="en-US" sz="2800" dirty="0" smtClean="0">
                <a:latin typeface="HG丸ｺﾞｼｯｸM-PRO" pitchFamily="50" charset="-128"/>
                <a:ea typeface="HG丸ｺﾞｼｯｸM-PRO" pitchFamily="50" charset="-128"/>
              </a:rPr>
              <a:t>）</a:t>
            </a:r>
            <a:endParaRPr lang="en-US" altLang="ja-JP" sz="2800" dirty="0" smtClean="0">
              <a:latin typeface="HG丸ｺﾞｼｯｸM-PRO" pitchFamily="50" charset="-128"/>
              <a:ea typeface="HG丸ｺﾞｼｯｸM-PRO" pitchFamily="50" charset="-128"/>
            </a:endParaRPr>
          </a:p>
          <a:p>
            <a:r>
              <a:rPr lang="ja-JP" altLang="en-US" sz="2800" dirty="0" smtClean="0">
                <a:latin typeface="HG丸ｺﾞｼｯｸM-PRO" pitchFamily="50" charset="-128"/>
                <a:ea typeface="HG丸ｺﾞｼｯｸM-PRO" pitchFamily="50" charset="-128"/>
              </a:rPr>
              <a:t>しかし、小アジアの農民請願碑文に抑圧者として現れる兵士たちの役割や抑圧の状況はまちまち。依然として推測に頼る部分が大きい。新情報が待たれていた。</a:t>
            </a:r>
            <a:r>
              <a:rPr lang="en-US" altLang="ja-JP" sz="2800" dirty="0" smtClean="0">
                <a:latin typeface="HG丸ｺﾞｼｯｸM-PRO" pitchFamily="50" charset="-128"/>
                <a:ea typeface="HG丸ｺﾞｼｯｸM-PRO" pitchFamily="50" charset="-128"/>
              </a:rPr>
              <a:t>2009</a:t>
            </a:r>
            <a:r>
              <a:rPr lang="ja-JP" altLang="en-US" sz="2800" dirty="0" smtClean="0">
                <a:latin typeface="HG丸ｺﾞｼｯｸM-PRO" pitchFamily="50" charset="-128"/>
                <a:ea typeface="HG丸ｺﾞｼｯｸM-PRO" pitchFamily="50" charset="-128"/>
              </a:rPr>
              <a:t>年、報告者はリディア地方の碑文調査で新断片を再発見。</a:t>
            </a:r>
            <a:endParaRPr kumimoji="1" lang="en-US" altLang="ja-JP" sz="2800" dirty="0" smtClean="0">
              <a:latin typeface="HG丸ｺﾞｼｯｸM-PRO" pitchFamily="50" charset="-128"/>
              <a:ea typeface="HG丸ｺﾞｼｯｸM-PRO" pitchFamily="50" charset="-128"/>
            </a:endParaRPr>
          </a:p>
        </p:txBody>
      </p:sp>
      <p:sp>
        <p:nvSpPr>
          <p:cNvPr id="10" name="テキスト ボックス 9"/>
          <p:cNvSpPr txBox="1"/>
          <p:nvPr/>
        </p:nvSpPr>
        <p:spPr>
          <a:xfrm>
            <a:off x="9579994" y="8010774"/>
            <a:ext cx="18074008" cy="3046988"/>
          </a:xfrm>
          <a:prstGeom prst="rect">
            <a:avLst/>
          </a:prstGeom>
          <a:noFill/>
        </p:spPr>
        <p:txBody>
          <a:bodyPr wrap="square" rtlCol="0">
            <a:spAutoFit/>
          </a:bodyPr>
          <a:lstStyle/>
          <a:p>
            <a:r>
              <a:rPr kumimoji="1" lang="ja-JP" altLang="en-US" sz="3200" b="1" dirty="0" smtClean="0">
                <a:latin typeface="HG丸ｺﾞｼｯｸM-PRO" pitchFamily="50" charset="-128"/>
                <a:ea typeface="HG丸ｺﾞｼｯｸM-PRO" pitchFamily="50" charset="-128"/>
              </a:rPr>
              <a:t>目的</a:t>
            </a:r>
            <a:r>
              <a:rPr kumimoji="1" lang="ja-JP" altLang="en-US" sz="3200" dirty="0" smtClean="0">
                <a:latin typeface="HG丸ｺﾞｼｯｸM-PRO" pitchFamily="50" charset="-128"/>
                <a:ea typeface="HG丸ｺﾞｼｯｸM-PRO" pitchFamily="50" charset="-128"/>
              </a:rPr>
              <a:t>：</a:t>
            </a:r>
            <a:r>
              <a:rPr lang="en-US" altLang="ja-JP" sz="3200" dirty="0">
                <a:latin typeface="HG丸ｺﾞｼｯｸM-PRO" pitchFamily="50" charset="-128"/>
                <a:ea typeface="HG丸ｺﾞｼｯｸM-PRO" pitchFamily="50" charset="-128"/>
              </a:rPr>
              <a:t>2</a:t>
            </a:r>
            <a:r>
              <a:rPr lang="ja-JP" altLang="en-US" sz="3200" dirty="0">
                <a:latin typeface="HG丸ｺﾞｼｯｸM-PRO" pitchFamily="50" charset="-128"/>
                <a:ea typeface="HG丸ｺﾞｼｯｸM-PRO" pitchFamily="50" charset="-128"/>
              </a:rPr>
              <a:t>世紀末から</a:t>
            </a:r>
            <a:r>
              <a:rPr lang="en-US" altLang="ja-JP" sz="3200" dirty="0">
                <a:latin typeface="HG丸ｺﾞｼｯｸM-PRO" pitchFamily="50" charset="-128"/>
                <a:ea typeface="HG丸ｺﾞｼｯｸM-PRO" pitchFamily="50" charset="-128"/>
              </a:rPr>
              <a:t>3</a:t>
            </a:r>
            <a:r>
              <a:rPr lang="ja-JP" altLang="en-US" sz="3200" dirty="0">
                <a:latin typeface="HG丸ｺﾞｼｯｸM-PRO" pitchFamily="50" charset="-128"/>
                <a:ea typeface="HG丸ｺﾞｼｯｸM-PRO" pitchFamily="50" charset="-128"/>
              </a:rPr>
              <a:t>世紀前半の</a:t>
            </a:r>
            <a:r>
              <a:rPr kumimoji="1" lang="ja-JP" altLang="en-US" sz="3200" dirty="0" smtClean="0">
                <a:latin typeface="HG丸ｺﾞｼｯｸM-PRO" pitchFamily="50" charset="-128"/>
                <a:ea typeface="HG丸ｺﾞｼｯｸM-PRO" pitchFamily="50" charset="-128"/>
              </a:rPr>
              <a:t>ふたつのリディア由来の請願碑文（アーベイ碑文</a:t>
            </a:r>
            <a:r>
              <a:rPr lang="en-GB" altLang="ja-JP" sz="3200" dirty="0" err="1">
                <a:latin typeface="Arial" pitchFamily="34" charset="0"/>
                <a:cs typeface="Arial" pitchFamily="34" charset="0"/>
              </a:rPr>
              <a:t>Ağabey</a:t>
            </a:r>
            <a:r>
              <a:rPr lang="en-GB" altLang="ja-JP" sz="3200" dirty="0">
                <a:latin typeface="Arial" pitchFamily="34" charset="0"/>
                <a:cs typeface="Arial" pitchFamily="34" charset="0"/>
              </a:rPr>
              <a:t> </a:t>
            </a:r>
            <a:r>
              <a:rPr lang="en-GB" altLang="ja-JP" sz="3200" dirty="0" err="1" smtClean="0">
                <a:latin typeface="Arial" pitchFamily="34" charset="0"/>
                <a:cs typeface="Arial" pitchFamily="34" charset="0"/>
              </a:rPr>
              <a:t>Köy</a:t>
            </a:r>
            <a:r>
              <a:rPr lang="en-US" altLang="ja-JP" sz="3200" dirty="0" smtClean="0">
                <a:latin typeface="Arial" pitchFamily="34" charset="0"/>
                <a:cs typeface="Arial" pitchFamily="34" charset="0"/>
              </a:rPr>
              <a:t>; </a:t>
            </a:r>
            <a:r>
              <a:rPr lang="en-US" altLang="ja-JP" sz="3200" i="1" dirty="0" smtClean="0">
                <a:latin typeface="Arial" pitchFamily="34" charset="0"/>
                <a:cs typeface="Arial" pitchFamily="34" charset="0"/>
              </a:rPr>
              <a:t>TAM</a:t>
            </a:r>
            <a:r>
              <a:rPr lang="en-US" altLang="ja-JP" sz="3200" dirty="0" smtClean="0">
                <a:latin typeface="Arial" pitchFamily="34" charset="0"/>
                <a:cs typeface="Arial" pitchFamily="34" charset="0"/>
              </a:rPr>
              <a:t> V-3, 1418</a:t>
            </a:r>
            <a:r>
              <a:rPr kumimoji="1" lang="ja-JP" altLang="en-US" sz="3200" dirty="0" err="1" smtClean="0">
                <a:latin typeface="HG丸ｺﾞｼｯｸM-PRO" pitchFamily="50" charset="-128"/>
                <a:ea typeface="HG丸ｺﾞｼｯｸM-PRO" pitchFamily="50" charset="-128"/>
              </a:rPr>
              <a:t>、</a:t>
            </a:r>
            <a:r>
              <a:rPr kumimoji="1" lang="ja-JP" altLang="en-US" sz="3200" dirty="0" smtClean="0">
                <a:latin typeface="HG丸ｺﾞｼｯｸM-PRO" pitchFamily="50" charset="-128"/>
                <a:ea typeface="HG丸ｺﾞｼｯｸM-PRO" pitchFamily="50" charset="-128"/>
              </a:rPr>
              <a:t>ケマリエ碑文</a:t>
            </a:r>
            <a:r>
              <a:rPr lang="en-GB" altLang="ja-JP" sz="3200" dirty="0" err="1" smtClean="0">
                <a:latin typeface="Arial" pitchFamily="34" charset="0"/>
                <a:cs typeface="Arial" pitchFamily="34" charset="0"/>
              </a:rPr>
              <a:t>Kemaliye</a:t>
            </a:r>
            <a:r>
              <a:rPr lang="en-US" altLang="ja-JP" sz="3200" dirty="0" smtClean="0">
                <a:latin typeface="Arial" pitchFamily="34" charset="0"/>
                <a:cs typeface="Arial" pitchFamily="34" charset="0"/>
              </a:rPr>
              <a:t>; </a:t>
            </a:r>
            <a:r>
              <a:rPr lang="en-US" altLang="ja-JP" sz="3200" i="1" dirty="0" smtClean="0">
                <a:latin typeface="Arial" pitchFamily="34" charset="0"/>
                <a:cs typeface="Arial" pitchFamily="34" charset="0"/>
              </a:rPr>
              <a:t>TAM</a:t>
            </a:r>
            <a:r>
              <a:rPr lang="en-US" altLang="ja-JP" sz="3200" dirty="0" smtClean="0">
                <a:latin typeface="Arial" pitchFamily="34" charset="0"/>
                <a:cs typeface="Arial" pitchFamily="34" charset="0"/>
              </a:rPr>
              <a:t> V-3, 1417</a:t>
            </a:r>
            <a:r>
              <a:rPr kumimoji="1" lang="ja-JP" altLang="en-US" sz="3200" dirty="0" smtClean="0">
                <a:latin typeface="HG丸ｺﾞｼｯｸM-PRO" pitchFamily="50" charset="-128"/>
                <a:ea typeface="HG丸ｺﾞｼｯｸM-PRO" pitchFamily="50" charset="-128"/>
              </a:rPr>
              <a:t>）に現れ、いずれも農民を苦しめる治安維持兵士として同属視されてきた</a:t>
            </a:r>
            <a:r>
              <a:rPr kumimoji="1" lang="en-US" altLang="ja-JP" sz="3200" dirty="0" err="1" smtClean="0">
                <a:latin typeface="Arial" pitchFamily="34" charset="0"/>
                <a:ea typeface="HG丸ｺﾞｼｯｸM-PRO" pitchFamily="50" charset="-128"/>
                <a:cs typeface="Arial" pitchFamily="34" charset="0"/>
              </a:rPr>
              <a:t>frumentarii</a:t>
            </a:r>
            <a:r>
              <a:rPr lang="en-US" altLang="ja-JP" sz="3200" dirty="0" smtClean="0">
                <a:latin typeface="Arial" pitchFamily="34" charset="0"/>
                <a:ea typeface="HG丸ｺﾞｼｯｸM-PRO" pitchFamily="50" charset="-128"/>
                <a:cs typeface="Arial" pitchFamily="34" charset="0"/>
              </a:rPr>
              <a:t>(F</a:t>
            </a:r>
            <a:r>
              <a:rPr lang="en-US" altLang="ja-JP" sz="3200" dirty="0">
                <a:latin typeface="Arial" pitchFamily="34" charset="0"/>
                <a:ea typeface="HG丸ｺﾞｼｯｸM-PRO" pitchFamily="50" charset="-128"/>
                <a:cs typeface="Arial" pitchFamily="34" charset="0"/>
              </a:rPr>
              <a:t>)</a:t>
            </a:r>
            <a:r>
              <a:rPr kumimoji="1" lang="ja-JP" altLang="en-US" sz="3200" dirty="0" smtClean="0">
                <a:latin typeface="HG丸ｺﾞｼｯｸM-PRO" pitchFamily="50" charset="-128"/>
                <a:ea typeface="HG丸ｺﾞｼｯｸM-PRO" pitchFamily="50" charset="-128"/>
              </a:rPr>
              <a:t>と</a:t>
            </a:r>
            <a:r>
              <a:rPr kumimoji="1" lang="en-US" altLang="ja-JP" sz="3200" dirty="0" err="1" smtClean="0">
                <a:latin typeface="Arial" pitchFamily="34" charset="0"/>
                <a:ea typeface="HG丸ｺﾞｼｯｸM-PRO" pitchFamily="50" charset="-128"/>
                <a:cs typeface="Arial" pitchFamily="34" charset="0"/>
              </a:rPr>
              <a:t>kolletiones</a:t>
            </a:r>
            <a:r>
              <a:rPr kumimoji="1" lang="en-US" altLang="ja-JP" sz="3200" dirty="0" smtClean="0">
                <a:latin typeface="Arial" pitchFamily="34" charset="0"/>
                <a:ea typeface="HG丸ｺﾞｼｯｸM-PRO" pitchFamily="50" charset="-128"/>
                <a:cs typeface="Arial" pitchFamily="34" charset="0"/>
              </a:rPr>
              <a:t>(K)</a:t>
            </a:r>
            <a:r>
              <a:rPr lang="ja-JP" altLang="en-US" sz="3200" dirty="0" err="1" smtClean="0">
                <a:latin typeface="HG丸ｺﾞｼｯｸM-PRO" pitchFamily="50" charset="-128"/>
                <a:ea typeface="HG丸ｺﾞｼｯｸM-PRO" pitchFamily="50" charset="-128"/>
              </a:rPr>
              <a:t>。</a:t>
            </a:r>
            <a:endParaRPr lang="en-US" altLang="ja-JP" sz="3200" dirty="0" smtClean="0">
              <a:latin typeface="HG丸ｺﾞｼｯｸM-PRO" pitchFamily="50" charset="-128"/>
              <a:ea typeface="HG丸ｺﾞｼｯｸM-PRO" pitchFamily="50" charset="-128"/>
            </a:endParaRPr>
          </a:p>
          <a:p>
            <a:r>
              <a:rPr lang="ja-JP" altLang="en-US" sz="3200" dirty="0" smtClean="0">
                <a:latin typeface="HG丸ｺﾞｼｯｸM-PRO" pitchFamily="50" charset="-128"/>
                <a:ea typeface="HG丸ｺﾞｼｯｸM-PRO" pitchFamily="50" charset="-128"/>
              </a:rPr>
              <a:t>新断片</a:t>
            </a:r>
            <a:r>
              <a:rPr lang="ja-JP" altLang="en-US" sz="3200" dirty="0">
                <a:latin typeface="HG丸ｺﾞｼｯｸM-PRO" pitchFamily="50" charset="-128"/>
                <a:ea typeface="HG丸ｺﾞｼｯｸM-PRO" pitchFamily="50" charset="-128"/>
              </a:rPr>
              <a:t>の発見を</a:t>
            </a:r>
            <a:r>
              <a:rPr lang="ja-JP" altLang="en-US" sz="3200" dirty="0" smtClean="0">
                <a:latin typeface="HG丸ｺﾞｼｯｸM-PRO" pitchFamily="50" charset="-128"/>
                <a:ea typeface="HG丸ｺﾞｼｯｸM-PRO" pitchFamily="50" charset="-128"/>
              </a:rPr>
              <a:t>受け、①アーベイ</a:t>
            </a:r>
            <a:r>
              <a:rPr kumimoji="1" lang="ja-JP" altLang="en-US" sz="3200" dirty="0" smtClean="0">
                <a:latin typeface="HG丸ｺﾞｼｯｸM-PRO" pitchFamily="50" charset="-128"/>
                <a:ea typeface="HG丸ｺﾞｼｯｸM-PRO" pitchFamily="50" charset="-128"/>
              </a:rPr>
              <a:t>碑文のテキストを再校訂することで、②</a:t>
            </a:r>
            <a:r>
              <a:rPr kumimoji="1" lang="en-US" altLang="ja-JP" sz="3200" dirty="0" smtClean="0">
                <a:latin typeface="Arial" pitchFamily="34" charset="0"/>
                <a:ea typeface="HG丸ｺﾞｼｯｸM-PRO" pitchFamily="50" charset="-128"/>
                <a:cs typeface="Arial" pitchFamily="34" charset="0"/>
              </a:rPr>
              <a:t>F</a:t>
            </a:r>
            <a:r>
              <a:rPr kumimoji="1" lang="ja-JP" altLang="en-US" sz="3200" dirty="0" smtClean="0">
                <a:latin typeface="HG丸ｺﾞｼｯｸM-PRO" pitchFamily="50" charset="-128"/>
                <a:ea typeface="HG丸ｺﾞｼｯｸM-PRO" pitchFamily="50" charset="-128"/>
              </a:rPr>
              <a:t>と</a:t>
            </a:r>
            <a:r>
              <a:rPr kumimoji="1" lang="en-US" altLang="ja-JP" sz="3200" dirty="0" smtClean="0">
                <a:latin typeface="Arial" pitchFamily="34" charset="0"/>
                <a:ea typeface="HG丸ｺﾞｼｯｸM-PRO" pitchFamily="50" charset="-128"/>
                <a:cs typeface="Arial" pitchFamily="34" charset="0"/>
              </a:rPr>
              <a:t>K</a:t>
            </a:r>
            <a:r>
              <a:rPr kumimoji="1" lang="ja-JP" altLang="en-US" sz="3200" dirty="0" smtClean="0">
                <a:latin typeface="HG丸ｺﾞｼｯｸM-PRO" pitchFamily="50" charset="-128"/>
                <a:ea typeface="HG丸ｺﾞｼｯｸM-PRO" pitchFamily="50" charset="-128"/>
              </a:rPr>
              <a:t>の区別を明確にし、③ケマリエ碑文のテキスト欠損部を解釈し直す</a:t>
            </a:r>
            <a:r>
              <a:rPr lang="ja-JP" altLang="en-US" sz="3200" dirty="0" smtClean="0">
                <a:latin typeface="HG丸ｺﾞｼｯｸM-PRO" pitchFamily="50" charset="-128"/>
                <a:ea typeface="HG丸ｺﾞｼｯｸM-PRO" pitchFamily="50" charset="-128"/>
              </a:rPr>
              <a:t>。最後に、④起源不明であった</a:t>
            </a:r>
            <a:r>
              <a:rPr lang="en-US" altLang="ja-JP" sz="3200" dirty="0" smtClean="0">
                <a:latin typeface="Arial" pitchFamily="34" charset="0"/>
                <a:ea typeface="HG丸ｺﾞｼｯｸM-PRO" pitchFamily="50" charset="-128"/>
                <a:cs typeface="Arial" pitchFamily="34" charset="0"/>
              </a:rPr>
              <a:t>K</a:t>
            </a:r>
            <a:r>
              <a:rPr lang="ja-JP" altLang="en-US" sz="3200" dirty="0" smtClean="0">
                <a:latin typeface="HG丸ｺﾞｼｯｸM-PRO" pitchFamily="50" charset="-128"/>
                <a:ea typeface="HG丸ｺﾞｼｯｸM-PRO" pitchFamily="50" charset="-128"/>
              </a:rPr>
              <a:t>の由来と職務内容に迫り、</a:t>
            </a:r>
            <a:r>
              <a:rPr lang="en-US" altLang="ja-JP" sz="3200" dirty="0" smtClean="0">
                <a:latin typeface="HG丸ｺﾞｼｯｸM-PRO" pitchFamily="50" charset="-128"/>
                <a:ea typeface="HG丸ｺﾞｼｯｸM-PRO" pitchFamily="50" charset="-128"/>
              </a:rPr>
              <a:t>3</a:t>
            </a:r>
            <a:r>
              <a:rPr lang="ja-JP" altLang="en-US" sz="3200" dirty="0" smtClean="0">
                <a:latin typeface="HG丸ｺﾞｼｯｸM-PRO" pitchFamily="50" charset="-128"/>
                <a:ea typeface="HG丸ｺﾞｼｯｸM-PRO" pitchFamily="50" charset="-128"/>
              </a:rPr>
              <a:t>世紀前後の非武装属州への</a:t>
            </a:r>
            <a:r>
              <a:rPr lang="en-US" altLang="ja-JP" sz="3200" dirty="0" smtClean="0">
                <a:latin typeface="Arial" pitchFamily="34" charset="0"/>
                <a:ea typeface="HG丸ｺﾞｼｯｸM-PRO" pitchFamily="50" charset="-128"/>
                <a:cs typeface="Arial" pitchFamily="34" charset="0"/>
              </a:rPr>
              <a:t>K</a:t>
            </a:r>
            <a:r>
              <a:rPr lang="ja-JP" altLang="en-US" sz="3200" dirty="0" smtClean="0">
                <a:latin typeface="HG丸ｺﾞｼｯｸM-PRO" pitchFamily="50" charset="-128"/>
                <a:ea typeface="HG丸ｺﾞｼｯｸM-PRO" pitchFamily="50" charset="-128"/>
              </a:rPr>
              <a:t>導入の意味を探る。</a:t>
            </a:r>
            <a:endParaRPr kumimoji="1" lang="en-US" altLang="ja-JP" sz="3200" dirty="0" smtClean="0">
              <a:latin typeface="HG丸ｺﾞｼｯｸM-PRO" pitchFamily="50" charset="-128"/>
              <a:ea typeface="HG丸ｺﾞｼｯｸM-PRO" pitchFamily="50" charset="-128"/>
            </a:endParaRPr>
          </a:p>
        </p:txBody>
      </p:sp>
      <p:sp>
        <p:nvSpPr>
          <p:cNvPr id="11" name="角丸四角形 10"/>
          <p:cNvSpPr/>
          <p:nvPr/>
        </p:nvSpPr>
        <p:spPr>
          <a:xfrm>
            <a:off x="9313247" y="7994101"/>
            <a:ext cx="18290032" cy="3043556"/>
          </a:xfrm>
          <a:prstGeom prst="round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38587" y="4842422"/>
            <a:ext cx="5544616" cy="914400"/>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曲線コネクタ 19"/>
          <p:cNvCxnSpPr>
            <a:endCxn id="1030" idx="1"/>
          </p:cNvCxnSpPr>
          <p:nvPr/>
        </p:nvCxnSpPr>
        <p:spPr>
          <a:xfrm rot="16200000" flipH="1">
            <a:off x="4840639" y="8744026"/>
            <a:ext cx="8038551" cy="144016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25" name="テキスト ボックス 1024"/>
          <p:cNvSpPr txBox="1"/>
          <p:nvPr/>
        </p:nvSpPr>
        <p:spPr>
          <a:xfrm>
            <a:off x="9523363" y="11899493"/>
            <a:ext cx="13751458" cy="4031873"/>
          </a:xfrm>
          <a:prstGeom prst="rect">
            <a:avLst/>
          </a:prstGeom>
          <a:noFill/>
        </p:spPr>
        <p:txBody>
          <a:bodyPr wrap="square" rtlCol="0">
            <a:spAutoFit/>
          </a:bodyPr>
          <a:lstStyle/>
          <a:p>
            <a:r>
              <a:rPr lang="en-US" altLang="ja-JP" sz="4800" b="1" dirty="0">
                <a:latin typeface="HG丸ｺﾞｼｯｸM-PRO" pitchFamily="50" charset="-128"/>
                <a:ea typeface="HG丸ｺﾞｼｯｸM-PRO" pitchFamily="50" charset="-128"/>
              </a:rPr>
              <a:t>§</a:t>
            </a:r>
            <a:r>
              <a:rPr lang="ja-JP" altLang="en-US" sz="4800" b="1" dirty="0" smtClean="0">
                <a:latin typeface="HG丸ｺﾞｼｯｸM-PRO" pitchFamily="50" charset="-128"/>
                <a:ea typeface="HG丸ｺﾞｼｯｸM-PRO" pitchFamily="50" charset="-128"/>
              </a:rPr>
              <a:t>アーベイ碑文の新校訂</a:t>
            </a:r>
            <a:r>
              <a:rPr lang="ja-JP" altLang="en-US" sz="4400" dirty="0" smtClean="0">
                <a:latin typeface="HG丸ｺﾞｼｯｸM-PRO" pitchFamily="50" charset="-128"/>
                <a:ea typeface="HG丸ｺﾞｼｯｸM-PRO" pitchFamily="50" charset="-128"/>
              </a:rPr>
              <a:t>（太字部分が新発見）</a:t>
            </a:r>
            <a:endParaRPr lang="en-US" altLang="ja-JP" sz="4400" dirty="0" smtClean="0">
              <a:latin typeface="HG丸ｺﾞｼｯｸM-PRO" pitchFamily="50" charset="-128"/>
              <a:ea typeface="HG丸ｺﾞｼｯｸM-PRO" pitchFamily="50" charset="-128"/>
            </a:endParaRPr>
          </a:p>
          <a:p>
            <a:r>
              <a:rPr lang="en-GB" altLang="ja-JP" sz="3200" dirty="0" smtClean="0">
                <a:latin typeface="Arial" pitchFamily="34" charset="0"/>
                <a:cs typeface="Arial" pitchFamily="34" charset="0"/>
              </a:rPr>
              <a:t>[</a:t>
            </a:r>
            <a:r>
              <a:rPr lang="en-GB" altLang="ja-JP" sz="3200" dirty="0" err="1">
                <a:latin typeface="Arial" pitchFamily="34" charset="0"/>
                <a:cs typeface="Arial" pitchFamily="34" charset="0"/>
              </a:rPr>
              <a:t>ἀρ</a:t>
            </a:r>
            <a:r>
              <a:rPr lang="en-GB" altLang="ja-JP" sz="3200" dirty="0">
                <a:latin typeface="Arial" pitchFamily="34" charset="0"/>
                <a:cs typeface="Arial" pitchFamily="34" charset="0"/>
              </a:rPr>
              <a:t>]</a:t>
            </a:r>
            <a:r>
              <a:rPr lang="en-GB" altLang="ja-JP" sz="3200" dirty="0" err="1">
                <a:latin typeface="Arial" pitchFamily="34" charset="0"/>
                <a:cs typeface="Arial" pitchFamily="34" charset="0"/>
              </a:rPr>
              <a:t>ιθμὸν</a:t>
            </a:r>
            <a:r>
              <a:rPr lang="en-GB" altLang="ja-JP" sz="3200" dirty="0">
                <a:latin typeface="Arial" pitchFamily="34" charset="0"/>
                <a:cs typeface="Arial" pitchFamily="34" charset="0"/>
              </a:rPr>
              <a:t> </a:t>
            </a:r>
            <a:r>
              <a:rPr lang="en-GB" altLang="ja-JP" sz="3200" dirty="0" err="1">
                <a:latin typeface="Arial" pitchFamily="34" charset="0"/>
                <a:cs typeface="Arial" pitchFamily="34" charset="0"/>
              </a:rPr>
              <a:t>κγ</a:t>
            </a:r>
            <a:r>
              <a:rPr lang="en-GB" altLang="ja-JP" sz="3200" dirty="0">
                <a:latin typeface="Arial" pitchFamily="34" charset="0"/>
                <a:cs typeface="Arial" pitchFamily="34" charset="0"/>
              </a:rPr>
              <a:t>’, </a:t>
            </a:r>
            <a:r>
              <a:rPr lang="en-GB" altLang="ja-JP" sz="3200" dirty="0" err="1">
                <a:latin typeface="Arial" pitchFamily="34" charset="0"/>
                <a:cs typeface="Arial" pitchFamily="34" charset="0"/>
              </a:rPr>
              <a:t>ὡς</a:t>
            </a:r>
            <a:r>
              <a:rPr lang="en-GB" altLang="ja-JP" sz="3200" dirty="0">
                <a:latin typeface="Arial" pitchFamily="34" charset="0"/>
                <a:cs typeface="Arial" pitchFamily="34" charset="0"/>
              </a:rPr>
              <a:t> καὶ </a:t>
            </a:r>
            <a:r>
              <a:rPr lang="en-GB" altLang="ja-JP" sz="3200" dirty="0" err="1">
                <a:latin typeface="Arial" pitchFamily="34" charset="0"/>
                <a:cs typeface="Arial" pitchFamily="34" charset="0"/>
              </a:rPr>
              <a:t>φρουμε</a:t>
            </a:r>
            <a:r>
              <a:rPr lang="en-GB" altLang="ja-JP" sz="3200" dirty="0">
                <a:latin typeface="Arial" pitchFamily="34" charset="0"/>
                <a:cs typeface="Arial" pitchFamily="34" charset="0"/>
              </a:rPr>
              <a:t>[</a:t>
            </a:r>
            <a:r>
              <a:rPr lang="en-GB" altLang="ja-JP" sz="3200" dirty="0" err="1">
                <a:latin typeface="Arial" pitchFamily="34" charset="0"/>
                <a:cs typeface="Arial" pitchFamily="34" charset="0"/>
              </a:rPr>
              <a:t>ντ</a:t>
            </a:r>
            <a:r>
              <a:rPr lang="en-GB" altLang="ja-JP" sz="3200" dirty="0">
                <a:latin typeface="Arial" pitchFamily="34" charset="0"/>
                <a:cs typeface="Arial" pitchFamily="34" charset="0"/>
              </a:rPr>
              <a:t>αρίο]</a:t>
            </a:r>
            <a:r>
              <a:rPr lang="en-GB" altLang="ja-JP" sz="3200" b="1" dirty="0">
                <a:latin typeface="Arial" pitchFamily="34" charset="0"/>
                <a:cs typeface="Arial" pitchFamily="34" charset="0"/>
              </a:rPr>
              <a:t>υς ὑμετέρου</a:t>
            </a:r>
            <a:r>
              <a:rPr lang="en-GB" altLang="ja-JP" sz="3200" dirty="0">
                <a:latin typeface="Arial" pitchFamily="34" charset="0"/>
                <a:cs typeface="Arial" pitchFamily="34" charset="0"/>
              </a:rPr>
              <a:t>[ς</a:t>
            </a:r>
            <a:r>
              <a:rPr lang="en-GB" altLang="ja-JP" sz="3200" dirty="0" smtClean="0">
                <a:latin typeface="Arial" pitchFamily="34" charset="0"/>
                <a:cs typeface="Arial" pitchFamily="34" charset="0"/>
              </a:rPr>
              <a:t>]</a:t>
            </a:r>
            <a:r>
              <a:rPr lang="ja-JP" altLang="en-US" sz="3200" dirty="0" smtClean="0">
                <a:latin typeface="Arial" pitchFamily="34" charset="0"/>
                <a:cs typeface="Arial" pitchFamily="34" charset="0"/>
              </a:rPr>
              <a:t>　　</a:t>
            </a:r>
            <a:r>
              <a:rPr lang="en-US" altLang="ja-JP" sz="2800" i="1" dirty="0">
                <a:latin typeface="HG丸ｺﾞｼｯｸM-PRO" pitchFamily="50" charset="-128"/>
                <a:ea typeface="HG丸ｺﾞｼｯｸM-PRO" pitchFamily="50" charset="-128"/>
              </a:rPr>
              <a:t>23</a:t>
            </a:r>
            <a:r>
              <a:rPr lang="ja-JP" altLang="en-US" sz="2800" i="1" dirty="0">
                <a:latin typeface="HG丸ｺﾞｼｯｸM-PRO" pitchFamily="50" charset="-128"/>
                <a:ea typeface="HG丸ｺﾞｼｯｸM-PRO" pitchFamily="50" charset="-128"/>
              </a:rPr>
              <a:t>人もの数の･･</a:t>
            </a:r>
            <a:r>
              <a:rPr lang="ja-JP" altLang="en-US" sz="2800" i="1" dirty="0" smtClean="0">
                <a:latin typeface="HG丸ｺﾞｼｯｸM-PRO" pitchFamily="50" charset="-128"/>
                <a:ea typeface="HG丸ｺﾞｼｯｸM-PRO" pitchFamily="50" charset="-128"/>
              </a:rPr>
              <a:t>･</a:t>
            </a:r>
            <a:r>
              <a:rPr lang="ja-JP" altLang="en-US" sz="2800" i="1" dirty="0">
                <a:latin typeface="HG丸ｺﾞｼｯｸM-PRO" pitchFamily="50" charset="-128"/>
                <a:ea typeface="HG丸ｺﾞｼｯｸM-PRO" pitchFamily="50" charset="-128"/>
              </a:rPr>
              <a:t>が</a:t>
            </a:r>
            <a:r>
              <a:rPr lang="ja-JP" altLang="en-US" sz="2800" dirty="0" smtClean="0">
                <a:latin typeface="Arial" pitchFamily="34" charset="0"/>
                <a:cs typeface="Arial" pitchFamily="34" charset="0"/>
              </a:rPr>
              <a:t>　</a:t>
            </a:r>
            <a:endParaRPr lang="ja-JP" altLang="ja-JP" sz="2800" dirty="0">
              <a:latin typeface="Arial" pitchFamily="34" charset="0"/>
              <a:cs typeface="Arial" pitchFamily="34" charset="0"/>
            </a:endParaRPr>
          </a:p>
          <a:p>
            <a:r>
              <a:rPr lang="en-GB" altLang="ja-JP" sz="3200" dirty="0">
                <a:latin typeface="Arial" pitchFamily="34" charset="0"/>
                <a:cs typeface="Arial" pitchFamily="34" charset="0"/>
              </a:rPr>
              <a:t>[πά]</a:t>
            </a:r>
            <a:r>
              <a:rPr lang="en-GB" altLang="ja-JP" sz="3200" dirty="0" err="1">
                <a:latin typeface="Arial" pitchFamily="34" charset="0"/>
                <a:cs typeface="Arial" pitchFamily="34" charset="0"/>
              </a:rPr>
              <a:t>ντ</a:t>
            </a:r>
            <a:r>
              <a:rPr lang="en-GB" altLang="ja-JP" sz="3200" dirty="0">
                <a:latin typeface="Arial" pitchFamily="34" charset="0"/>
                <a:cs typeface="Arial" pitchFamily="34" charset="0"/>
              </a:rPr>
              <a:t>ας ἰδεῖν κατὰ δίοδον τὴν ὠ</a:t>
            </a:r>
            <a:r>
              <a:rPr lang="en-GB" altLang="ja-JP" sz="3200" b="1" dirty="0">
                <a:latin typeface="Arial" pitchFamily="34" charset="0"/>
                <a:cs typeface="Arial" pitchFamily="34" charset="0"/>
              </a:rPr>
              <a:t>μότητα τοῦ </a:t>
            </a:r>
            <a:r>
              <a:rPr lang="en-GB" altLang="ja-JP" sz="3200" dirty="0">
                <a:latin typeface="Arial" pitchFamily="34" charset="0"/>
                <a:cs typeface="Arial" pitchFamily="34" charset="0"/>
              </a:rPr>
              <a:t>[συμ</a:t>
            </a:r>
            <a:r>
              <a:rPr lang="en-GB" altLang="ja-JP" sz="3200" dirty="0" smtClean="0">
                <a:latin typeface="Arial" pitchFamily="34" charset="0"/>
                <a:cs typeface="Arial" pitchFamily="34" charset="0"/>
              </a:rPr>
              <a:t>]</a:t>
            </a:r>
            <a:r>
              <a:rPr lang="en-GB" altLang="ja-JP" sz="3200" b="1" dirty="0" smtClean="0">
                <a:latin typeface="Arial" pitchFamily="34" charset="0"/>
                <a:cs typeface="Arial" pitchFamily="34" charset="0"/>
              </a:rPr>
              <a:t>-</a:t>
            </a:r>
            <a:r>
              <a:rPr lang="ja-JP" altLang="en-US" sz="3200" b="1" dirty="0" smtClean="0">
                <a:latin typeface="Arial" pitchFamily="34" charset="0"/>
                <a:cs typeface="Arial" pitchFamily="34" charset="0"/>
              </a:rPr>
              <a:t>　　</a:t>
            </a:r>
            <a:r>
              <a:rPr lang="ja-JP" altLang="en-US" sz="2800" i="1" dirty="0" smtClean="0">
                <a:latin typeface="HG丸ｺﾞｼｯｸM-PRO" pitchFamily="50" charset="-128"/>
                <a:ea typeface="HG丸ｺﾞｼｯｸM-PRO" pitchFamily="50" charset="-128"/>
              </a:rPr>
              <a:t>･</a:t>
            </a:r>
            <a:r>
              <a:rPr lang="ja-JP" altLang="en-US" sz="2800" i="1" dirty="0">
                <a:latin typeface="HG丸ｺﾞｼｯｸM-PRO" pitchFamily="50" charset="-128"/>
                <a:ea typeface="HG丸ｺﾞｼｯｸM-PRO" pitchFamily="50" charset="-128"/>
              </a:rPr>
              <a:t>･･</a:t>
            </a:r>
            <a:r>
              <a:rPr lang="ja-JP" altLang="en-US" sz="2800" i="1" dirty="0" smtClean="0">
                <a:latin typeface="HG丸ｺﾞｼｯｸM-PRO" pitchFamily="50" charset="-128"/>
                <a:ea typeface="HG丸ｺﾞｼｯｸM-PRO" pitchFamily="50" charset="-128"/>
              </a:rPr>
              <a:t>したため</a:t>
            </a:r>
            <a:r>
              <a:rPr lang="ja-JP" altLang="en-US" sz="2800" i="1" dirty="0">
                <a:latin typeface="HG丸ｺﾞｼｯｸM-PRO" pitchFamily="50" charset="-128"/>
                <a:ea typeface="HG丸ｺﾞｼｯｸM-PRO" pitchFamily="50" charset="-128"/>
              </a:rPr>
              <a:t>、</a:t>
            </a:r>
            <a:r>
              <a:rPr lang="ja-JP" altLang="en-US" sz="2800" b="1" i="1" dirty="0" smtClean="0">
                <a:latin typeface="HG丸ｺﾞｼｯｸM-PRO" pitchFamily="50" charset="-128"/>
                <a:ea typeface="HG丸ｺﾞｼｯｸM-PRO" pitchFamily="50" charset="-128"/>
              </a:rPr>
              <a:t>あなた </a:t>
            </a:r>
            <a:r>
              <a:rPr lang="en-GB" altLang="ja-JP" sz="3200" dirty="0" smtClean="0">
                <a:latin typeface="Arial" pitchFamily="34" charset="0"/>
                <a:cs typeface="Arial" pitchFamily="34" charset="0"/>
              </a:rPr>
              <a:t>[</a:t>
            </a:r>
            <a:r>
              <a:rPr lang="en-GB" altLang="ja-JP" sz="3200" dirty="0">
                <a:latin typeface="Arial" pitchFamily="34" charset="0"/>
                <a:cs typeface="Arial" pitchFamily="34" charset="0"/>
              </a:rPr>
              <a:t>βά]</a:t>
            </a:r>
            <a:r>
              <a:rPr lang="en-GB" altLang="ja-JP" sz="3200" dirty="0" err="1">
                <a:latin typeface="Arial" pitchFamily="34" charset="0"/>
                <a:cs typeface="Arial" pitchFamily="34" charset="0"/>
              </a:rPr>
              <a:t>ντος</a:t>
            </a:r>
            <a:r>
              <a:rPr lang="en-GB" altLang="ja-JP" sz="3200" dirty="0">
                <a:latin typeface="Arial" pitchFamily="34" charset="0"/>
                <a:cs typeface="Arial" pitchFamily="34" charset="0"/>
              </a:rPr>
              <a:t>, καὶ </a:t>
            </a:r>
            <a:r>
              <a:rPr lang="en-GB" altLang="ja-JP" sz="3200" dirty="0" err="1">
                <a:latin typeface="Arial" pitchFamily="34" charset="0"/>
                <a:cs typeface="Arial" pitchFamily="34" charset="0"/>
              </a:rPr>
              <a:t>ἵν</a:t>
            </a:r>
            <a:r>
              <a:rPr lang="en-GB" altLang="ja-JP" sz="3200" dirty="0">
                <a:latin typeface="Arial" pitchFamily="34" charset="0"/>
                <a:cs typeface="Arial" pitchFamily="34" charset="0"/>
              </a:rPr>
              <a:t>α δόξῃ τις τῆς το</a:t>
            </a:r>
            <a:r>
              <a:rPr lang="en-GB" altLang="ja-JP" sz="3200" b="1" dirty="0">
                <a:latin typeface="Arial" pitchFamily="34" charset="0"/>
                <a:cs typeface="Arial" pitchFamily="34" charset="0"/>
              </a:rPr>
              <a:t>σαύτης αὐτοῖ</a:t>
            </a:r>
            <a:r>
              <a:rPr lang="en-GB" altLang="ja-JP" sz="3200" dirty="0">
                <a:latin typeface="Arial" pitchFamily="34" charset="0"/>
                <a:cs typeface="Arial" pitchFamily="34" charset="0"/>
              </a:rPr>
              <a:t>ς θ[ρα</a:t>
            </a:r>
            <a:r>
              <a:rPr lang="en-GB" altLang="ja-JP" sz="3200" dirty="0" smtClean="0">
                <a:latin typeface="Arial" pitchFamily="34" charset="0"/>
                <a:cs typeface="Arial" pitchFamily="34" charset="0"/>
              </a:rPr>
              <a:t>]-</a:t>
            </a:r>
            <a:r>
              <a:rPr lang="ja-JP" altLang="en-US" sz="3200" dirty="0" smtClean="0">
                <a:latin typeface="Arial" pitchFamily="34" charset="0"/>
                <a:cs typeface="Arial" pitchFamily="34" charset="0"/>
              </a:rPr>
              <a:t>　</a:t>
            </a:r>
            <a:r>
              <a:rPr lang="ja-JP" altLang="en-US" sz="2800" b="1" i="1" dirty="0">
                <a:latin typeface="HG丸ｺﾞｼｯｸM-PRO" pitchFamily="50" charset="-128"/>
                <a:ea typeface="HG丸ｺﾞｼｯｸM-PRO" pitchFamily="50" charset="-128"/>
              </a:rPr>
              <a:t>様の</a:t>
            </a:r>
            <a:r>
              <a:rPr lang="en-US" altLang="ja-JP" sz="2800" i="1" dirty="0">
                <a:latin typeface="HG丸ｺﾞｼｯｸM-PRO" pitchFamily="50" charset="-128"/>
                <a:ea typeface="HG丸ｺﾞｼｯｸM-PRO" pitchFamily="50" charset="-128"/>
              </a:rPr>
              <a:t>[</a:t>
            </a:r>
            <a:r>
              <a:rPr lang="ja-JP" altLang="en-US" sz="2800" i="1" dirty="0">
                <a:latin typeface="HG丸ｺﾞｼｯｸM-PRO" pitchFamily="50" charset="-128"/>
                <a:ea typeface="HG丸ｺﾞｼｯｸM-PRO" pitchFamily="50" charset="-128"/>
              </a:rPr>
              <a:t>すべての</a:t>
            </a:r>
            <a:r>
              <a:rPr lang="en-US" altLang="ja-JP" sz="2800" i="1" dirty="0">
                <a:latin typeface="HG丸ｺﾞｼｯｸM-PRO" pitchFamily="50" charset="-128"/>
                <a:ea typeface="HG丸ｺﾞｼｯｸM-PRO" pitchFamily="50" charset="-128"/>
              </a:rPr>
              <a:t>]</a:t>
            </a:r>
            <a:r>
              <a:rPr lang="en-US" altLang="ja-JP" sz="2800" i="1" dirty="0">
                <a:latin typeface="Arial" pitchFamily="34" charset="0"/>
                <a:ea typeface="HG丸ｺﾞｼｯｸM-PRO" pitchFamily="50" charset="-128"/>
                <a:cs typeface="Arial" pitchFamily="34" charset="0"/>
              </a:rPr>
              <a:t>F</a:t>
            </a:r>
            <a:r>
              <a:rPr lang="ja-JP" altLang="en-US" sz="2800" i="1" dirty="0" smtClean="0">
                <a:latin typeface="HG丸ｺﾞｼｯｸM-PRO" pitchFamily="50" charset="-128"/>
                <a:ea typeface="HG丸ｺﾞｼｯｸM-PRO" pitchFamily="50" charset="-128"/>
              </a:rPr>
              <a:t>たち</a:t>
            </a:r>
            <a:endParaRPr lang="en-US" altLang="ja-JP" sz="2800" dirty="0" smtClean="0">
              <a:latin typeface="Arial" pitchFamily="34" charset="0"/>
              <a:cs typeface="Arial" pitchFamily="34" charset="0"/>
            </a:endParaRPr>
          </a:p>
          <a:p>
            <a:r>
              <a:rPr lang="ja-JP" altLang="en-US" sz="2800" i="1" dirty="0" smtClean="0">
                <a:latin typeface="HG丸ｺﾞｼｯｸM-PRO" pitchFamily="50" charset="-128"/>
                <a:ea typeface="HG丸ｺﾞｼｯｸM-PRO" pitchFamily="50" charset="-128"/>
              </a:rPr>
              <a:t>                                                                                    も</a:t>
            </a:r>
            <a:r>
              <a:rPr lang="ja-JP" altLang="en-US" sz="2800" i="1" dirty="0">
                <a:latin typeface="HG丸ｺﾞｼｯｸM-PRO" pitchFamily="50" charset="-128"/>
                <a:ea typeface="HG丸ｺﾞｼｯｸM-PRO" pitchFamily="50" charset="-128"/>
              </a:rPr>
              <a:t>また</a:t>
            </a:r>
            <a:r>
              <a:rPr lang="ja-JP" altLang="en-US" sz="2800" i="1" dirty="0" smtClean="0">
                <a:latin typeface="HG丸ｺﾞｼｯｸM-PRO" pitchFamily="50" charset="-128"/>
                <a:ea typeface="HG丸ｺﾞｼｯｸM-PRO" pitchFamily="50" charset="-128"/>
              </a:rPr>
              <a:t>途上で、</a:t>
            </a:r>
            <a:r>
              <a:rPr lang="en-US" altLang="ja-JP" sz="2800" i="1" dirty="0" smtClean="0">
                <a:latin typeface="HG丸ｺﾞｼｯｸM-PRO" pitchFamily="50" charset="-128"/>
                <a:ea typeface="HG丸ｺﾞｼｯｸM-PRO" pitchFamily="50" charset="-128"/>
              </a:rPr>
              <a:t>[</a:t>
            </a:r>
            <a:r>
              <a:rPr lang="ja-JP" altLang="en-US" sz="2800" i="1" dirty="0" smtClean="0">
                <a:latin typeface="HG丸ｺﾞｼｯｸM-PRO" pitchFamily="50" charset="-128"/>
                <a:ea typeface="HG丸ｺﾞｼｯｸM-PRO" pitchFamily="50" charset="-128"/>
              </a:rPr>
              <a:t>生じた</a:t>
            </a:r>
            <a:r>
              <a:rPr lang="en-US" altLang="ja-JP" sz="2800" i="1" dirty="0" smtClean="0">
                <a:latin typeface="HG丸ｺﾞｼｯｸM-PRO" pitchFamily="50" charset="-128"/>
                <a:ea typeface="HG丸ｺﾞｼｯｸM-PRO" pitchFamily="50" charset="-128"/>
              </a:rPr>
              <a:t>]</a:t>
            </a:r>
            <a:r>
              <a:rPr lang="ja-JP" altLang="en-US" sz="2800" i="1" dirty="0" smtClean="0">
                <a:latin typeface="HG丸ｺﾞｼｯｸM-PRO" pitchFamily="50" charset="-128"/>
                <a:ea typeface="HG丸ｺﾞｼｯｸM-PRO" pitchFamily="50" charset="-128"/>
              </a:rPr>
              <a:t>こと</a:t>
            </a:r>
            <a:r>
              <a:rPr lang="ja-JP" altLang="en-US" sz="2800" b="1" i="1" dirty="0" smtClean="0">
                <a:latin typeface="HG丸ｺﾞｼｯｸM-PRO" pitchFamily="50" charset="-128"/>
                <a:ea typeface="HG丸ｺﾞｼｯｸM-PRO" pitchFamily="50" charset="-128"/>
              </a:rPr>
              <a:t>の野蛮さを</a:t>
            </a:r>
            <a:r>
              <a:rPr lang="ja-JP" altLang="en-US" sz="2800" i="1" dirty="0" smtClean="0">
                <a:latin typeface="HG丸ｺﾞｼｯｸM-PRO" pitchFamily="50" charset="-128"/>
                <a:ea typeface="HG丸ｺﾞｼｯｸM-PRO" pitchFamily="50" charset="-128"/>
              </a:rPr>
              <a:t>目撃しました。そして、彼ら（＝</a:t>
            </a:r>
            <a:r>
              <a:rPr lang="en-US" altLang="ja-JP" sz="2800" i="1" dirty="0" smtClean="0">
                <a:latin typeface="Arial" pitchFamily="34" charset="0"/>
                <a:ea typeface="HG丸ｺﾞｼｯｸM-PRO" pitchFamily="50" charset="-128"/>
                <a:cs typeface="Arial" pitchFamily="34" charset="0"/>
              </a:rPr>
              <a:t>K</a:t>
            </a:r>
            <a:r>
              <a:rPr lang="ja-JP" altLang="en-US" sz="2800" i="1" dirty="0" smtClean="0">
                <a:latin typeface="HG丸ｺﾞｼｯｸM-PRO" pitchFamily="50" charset="-128"/>
                <a:ea typeface="HG丸ｺﾞｼｯｸM-PRO" pitchFamily="50" charset="-128"/>
              </a:rPr>
              <a:t>ら）は（そのような非道な大胆さの正当化（の印象）が残されるようにと</a:t>
            </a:r>
            <a:r>
              <a:rPr lang="en-US" altLang="ja-JP" sz="2800" i="1" dirty="0" smtClean="0">
                <a:latin typeface="HG丸ｺﾞｼｯｸM-PRO" pitchFamily="50" charset="-128"/>
                <a:ea typeface="HG丸ｺﾞｼｯｸM-PRO" pitchFamily="50" charset="-128"/>
              </a:rPr>
              <a:t>9</a:t>
            </a:r>
            <a:r>
              <a:rPr lang="ja-JP" altLang="en-US" sz="2800" i="1" dirty="0" smtClean="0">
                <a:latin typeface="HG丸ｺﾞｼｯｸM-PRO" pitchFamily="50" charset="-128"/>
                <a:ea typeface="HG丸ｺﾞｼｯｸM-PRO" pitchFamily="50" charset="-128"/>
              </a:rPr>
              <a:t>名を逮捕し、鎖につなぎ、あなた様の代官アエリウス・アグラウスのもとに送ったと言いました･･･）</a:t>
            </a:r>
            <a:endParaRPr lang="ja-JP" altLang="ja-JP" sz="2800" i="1" dirty="0">
              <a:latin typeface="HG丸ｺﾞｼｯｸM-PRO" pitchFamily="50" charset="-128"/>
              <a:ea typeface="HG丸ｺﾞｼｯｸM-PRO" pitchFamily="50" charset="-128"/>
            </a:endParaRPr>
          </a:p>
        </p:txBody>
      </p:sp>
      <p:sp>
        <p:nvSpPr>
          <p:cNvPr id="1030" name="正方形/長方形 1029"/>
          <p:cNvSpPr/>
          <p:nvPr/>
        </p:nvSpPr>
        <p:spPr>
          <a:xfrm>
            <a:off x="9579994" y="12763302"/>
            <a:ext cx="9619990" cy="1440160"/>
          </a:xfrm>
          <a:prstGeom prst="rect">
            <a:avLst/>
          </a:prstGeom>
          <a:solidFill>
            <a:srgbClr val="92D05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1" name="テキスト ボックス 1030"/>
          <p:cNvSpPr txBox="1"/>
          <p:nvPr/>
        </p:nvSpPr>
        <p:spPr>
          <a:xfrm>
            <a:off x="1618731" y="21630617"/>
            <a:ext cx="24807267" cy="8586966"/>
          </a:xfrm>
          <a:prstGeom prst="rect">
            <a:avLst/>
          </a:prstGeom>
          <a:noFill/>
        </p:spPr>
        <p:txBody>
          <a:bodyPr wrap="square" rtlCol="0">
            <a:spAutoFit/>
          </a:bodyPr>
          <a:lstStyle/>
          <a:p>
            <a:r>
              <a:rPr lang="en-US" altLang="ja-JP" sz="4000" dirty="0">
                <a:latin typeface="+mj-ea"/>
                <a:ea typeface="+mj-ea"/>
              </a:rPr>
              <a:t> </a:t>
            </a:r>
            <a:r>
              <a:rPr lang="en-US" altLang="ja-JP" sz="4800" b="1" dirty="0" smtClean="0">
                <a:latin typeface="HG丸ｺﾞｼｯｸM-PRO" pitchFamily="50" charset="-128"/>
                <a:ea typeface="HG丸ｺﾞｼｯｸM-PRO" pitchFamily="50" charset="-128"/>
              </a:rPr>
              <a:t>§</a:t>
            </a:r>
            <a:r>
              <a:rPr lang="ja-JP" altLang="en-US" sz="4800" b="1" dirty="0" smtClean="0">
                <a:latin typeface="HG丸ｺﾞｼｯｸM-PRO" pitchFamily="50" charset="-128"/>
                <a:ea typeface="HG丸ｺﾞｼｯｸM-PRO" pitchFamily="50" charset="-128"/>
              </a:rPr>
              <a:t>ケマリエ碑文の読み替え</a:t>
            </a:r>
            <a:endParaRPr lang="en-US" altLang="ja-JP" sz="4800" b="1" dirty="0" smtClean="0">
              <a:latin typeface="HG丸ｺﾞｼｯｸM-PRO" pitchFamily="50" charset="-128"/>
              <a:ea typeface="HG丸ｺﾞｼｯｸM-PRO" pitchFamily="50" charset="-128"/>
            </a:endParaRPr>
          </a:p>
          <a:p>
            <a:r>
              <a:rPr kumimoji="1" lang="ja-JP" altLang="en-US" sz="2800" b="1" dirty="0" smtClean="0">
                <a:latin typeface="HG丸ｺﾞｼｯｸM-PRO" pitchFamily="50" charset="-128"/>
                <a:ea typeface="HG丸ｺﾞｼｯｸM-PRO" pitchFamily="50" charset="-128"/>
              </a:rPr>
              <a:t>   　・</a:t>
            </a:r>
            <a:r>
              <a:rPr kumimoji="1" lang="ja-JP" altLang="en-US" sz="2800" dirty="0" smtClean="0">
                <a:latin typeface="HG丸ｺﾞｼｯｸM-PRO" pitchFamily="50" charset="-128"/>
                <a:ea typeface="HG丸ｺﾞｼｯｸM-PRO" pitchFamily="50" charset="-128"/>
              </a:rPr>
              <a:t>同属視の根拠にされてきたのは、両碑文発見者</a:t>
            </a:r>
            <a:r>
              <a:rPr kumimoji="1" lang="en-US" altLang="ja-JP" sz="2800" dirty="0" err="1" smtClean="0">
                <a:latin typeface="Arial" pitchFamily="34" charset="0"/>
                <a:ea typeface="HG丸ｺﾞｼｯｸM-PRO" pitchFamily="50" charset="-128"/>
                <a:cs typeface="Arial" pitchFamily="34" charset="0"/>
              </a:rPr>
              <a:t>Keil</a:t>
            </a:r>
            <a:r>
              <a:rPr kumimoji="1" lang="ja-JP" altLang="en-US" sz="2800" dirty="0" smtClean="0">
                <a:latin typeface="Arial" pitchFamily="34" charset="0"/>
                <a:ea typeface="HG丸ｺﾞｼｯｸM-PRO" pitchFamily="50" charset="-128"/>
                <a:cs typeface="Arial" pitchFamily="34" charset="0"/>
              </a:rPr>
              <a:t>と</a:t>
            </a:r>
            <a:r>
              <a:rPr kumimoji="1" lang="en-US" altLang="ja-JP" sz="2800" dirty="0" err="1" smtClean="0">
                <a:latin typeface="Arial" pitchFamily="34" charset="0"/>
                <a:ea typeface="HG丸ｺﾞｼｯｸM-PRO" pitchFamily="50" charset="-128"/>
                <a:cs typeface="Arial" pitchFamily="34" charset="0"/>
              </a:rPr>
              <a:t>Premer</a:t>
            </a:r>
            <a:r>
              <a:rPr lang="en-US" altLang="ja-JP" sz="2800" dirty="0" err="1" smtClean="0">
                <a:latin typeface="Arial" pitchFamily="34" charset="0"/>
                <a:ea typeface="HG丸ｺﾞｼｯｸM-PRO" pitchFamily="50" charset="-128"/>
                <a:cs typeface="Arial" pitchFamily="34" charset="0"/>
              </a:rPr>
              <a:t>stein</a:t>
            </a:r>
            <a:r>
              <a:rPr lang="ja-JP" altLang="en-US" sz="2800" dirty="0">
                <a:latin typeface="HG丸ｺﾞｼｯｸM-PRO" pitchFamily="50" charset="-128"/>
                <a:ea typeface="HG丸ｺﾞｼｯｸM-PRO" pitchFamily="50" charset="-128"/>
              </a:rPr>
              <a:t>の</a:t>
            </a:r>
            <a:r>
              <a:rPr lang="ja-JP" altLang="en-US" sz="2800" dirty="0" smtClean="0">
                <a:latin typeface="HG丸ｺﾞｼｯｸM-PRO" pitchFamily="50" charset="-128"/>
                <a:ea typeface="HG丸ｺﾞｼｯｸM-PRO" pitchFamily="50" charset="-128"/>
              </a:rPr>
              <a:t>ケマリエ碑文</a:t>
            </a:r>
            <a:endParaRPr lang="en-US" altLang="ja-JP" sz="2800" dirty="0" smtClean="0">
              <a:latin typeface="HG丸ｺﾞｼｯｸM-PRO" pitchFamily="50" charset="-128"/>
              <a:ea typeface="HG丸ｺﾞｼｯｸM-PRO" pitchFamily="50" charset="-128"/>
            </a:endParaRPr>
          </a:p>
          <a:p>
            <a:r>
              <a:rPr lang="en-US" altLang="ja-JP" sz="2800" dirty="0">
                <a:latin typeface="HG丸ｺﾞｼｯｸM-PRO" pitchFamily="50" charset="-128"/>
                <a:ea typeface="HG丸ｺﾞｼｯｸM-PRO" pitchFamily="50" charset="-128"/>
              </a:rPr>
              <a:t> </a:t>
            </a:r>
            <a:r>
              <a:rPr lang="en-US" altLang="ja-JP" sz="2800" dirty="0" smtClean="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欠損部の補いと他研究者による解釈→適切であったか？</a:t>
            </a:r>
            <a:endParaRPr lang="en-US" altLang="ja-JP" sz="2800" dirty="0" smtClean="0">
              <a:latin typeface="HG丸ｺﾞｼｯｸM-PRO" pitchFamily="50" charset="-128"/>
              <a:ea typeface="HG丸ｺﾞｼｯｸM-PRO" pitchFamily="50" charset="-128"/>
            </a:endParaRPr>
          </a:p>
          <a:p>
            <a:endParaRPr lang="en-US" altLang="ja-JP" sz="2800" dirty="0" smtClean="0">
              <a:latin typeface="HG丸ｺﾞｼｯｸM-PRO" pitchFamily="50" charset="-128"/>
              <a:ea typeface="HG丸ｺﾞｼｯｸM-PRO" pitchFamily="50" charset="-128"/>
            </a:endParaRPr>
          </a:p>
          <a:p>
            <a:r>
              <a:rPr lang="ja-JP" altLang="en-US" sz="2800" dirty="0" smtClean="0">
                <a:latin typeface="HG丸ｺﾞｼｯｸM-PRO" pitchFamily="50" charset="-128"/>
                <a:ea typeface="HG丸ｺﾞｼｯｸM-PRO" pitchFamily="50" charset="-128"/>
              </a:rPr>
              <a:t>       ①</a:t>
            </a:r>
            <a:r>
              <a:rPr kumimoji="1" lang="ja-JP" altLang="en-US" sz="2800" b="1" dirty="0" smtClean="0">
                <a:latin typeface="HG丸ｺﾞｼｯｸM-PRO" pitchFamily="50" charset="-128"/>
                <a:ea typeface="HG丸ｺﾞｼｯｸM-PRO" pitchFamily="50" charset="-128"/>
              </a:rPr>
              <a:t>旧説</a:t>
            </a:r>
            <a:r>
              <a:rPr kumimoji="1" lang="ja-JP" altLang="en-US" sz="2800" dirty="0" smtClean="0">
                <a:latin typeface="HG丸ｺﾞｼｯｸM-PRO" pitchFamily="50" charset="-128"/>
                <a:ea typeface="HG丸ｺﾞｼｯｸM-PRO" pitchFamily="50" charset="-128"/>
              </a:rPr>
              <a:t>「</a:t>
            </a:r>
            <a:r>
              <a:rPr kumimoji="1" lang="ja-JP" altLang="en-US" sz="2800" i="1" dirty="0" smtClean="0">
                <a:latin typeface="HG丸ｺﾞｼｯｸM-PRO" pitchFamily="50" charset="-128"/>
                <a:ea typeface="HG丸ｺﾞｼｯｸM-PRO" pitchFamily="50" charset="-128"/>
              </a:rPr>
              <a:t>これらの者たちは単独で</a:t>
            </a:r>
            <a:r>
              <a:rPr kumimoji="1" lang="en-US" altLang="ja-JP" sz="2800" i="1" dirty="0" smtClean="0">
                <a:latin typeface="HG丸ｺﾞｼｯｸM-PRO" pitchFamily="50" charset="-128"/>
                <a:ea typeface="HG丸ｺﾞｼｯｸM-PRO" pitchFamily="50" charset="-128"/>
              </a:rPr>
              <a:t>[</a:t>
            </a:r>
            <a:r>
              <a:rPr kumimoji="1" lang="ja-JP" altLang="en-US" sz="2800" i="1" dirty="0" smtClean="0">
                <a:latin typeface="HG丸ｺﾞｼｯｸM-PRO" pitchFamily="50" charset="-128"/>
                <a:ea typeface="HG丸ｺﾞｼｯｸM-PRO" pitchFamily="50" charset="-128"/>
              </a:rPr>
              <a:t>あれ、徽</a:t>
            </a:r>
            <a:r>
              <a:rPr kumimoji="1" lang="en-US" altLang="ja-JP" sz="2800" i="1" dirty="0" smtClean="0">
                <a:latin typeface="HG丸ｺﾞｼｯｸM-PRO" pitchFamily="50" charset="-128"/>
                <a:ea typeface="HG丸ｺﾞｼｯｸM-PRO" pitchFamily="50" charset="-128"/>
              </a:rPr>
              <a:t>]</a:t>
            </a:r>
            <a:r>
              <a:rPr kumimoji="1" lang="ja-JP" altLang="en-US" sz="2800" i="1" dirty="0" smtClean="0">
                <a:latin typeface="HG丸ｺﾞｼｯｸM-PRO" pitchFamily="50" charset="-128"/>
                <a:ea typeface="HG丸ｺﾞｼｯｸM-PRO" pitchFamily="50" charset="-128"/>
              </a:rPr>
              <a:t>章を付けた官吏（</a:t>
            </a:r>
            <a:r>
              <a:rPr kumimoji="1" lang="ja-JP" altLang="en-US" sz="2800" dirty="0" smtClean="0">
                <a:latin typeface="HG丸ｺﾞｼｯｸM-PRO" pitchFamily="50" charset="-128"/>
                <a:ea typeface="HG丸ｺﾞｼｯｸM-PRO" pitchFamily="50" charset="-128"/>
              </a:rPr>
              <a:t>≒</a:t>
            </a:r>
            <a:r>
              <a:rPr kumimoji="1" lang="en-US" altLang="ja-JP" sz="2800" i="1" dirty="0" smtClean="0">
                <a:latin typeface="Arial" pitchFamily="34" charset="0"/>
                <a:ea typeface="HG丸ｺﾞｼｯｸM-PRO" pitchFamily="50" charset="-128"/>
                <a:cs typeface="Arial" pitchFamily="34" charset="0"/>
              </a:rPr>
              <a:t>F</a:t>
            </a:r>
            <a:r>
              <a:rPr kumimoji="1" lang="ja-JP" altLang="en-US" sz="2800" i="1" dirty="0" smtClean="0">
                <a:latin typeface="HG丸ｺﾞｼｯｸM-PRO" pitchFamily="50" charset="-128"/>
                <a:ea typeface="HG丸ｺﾞｼｯｸM-PRO" pitchFamily="50" charset="-128"/>
              </a:rPr>
              <a:t>）</a:t>
            </a:r>
            <a:r>
              <a:rPr lang="en-US" altLang="ja-JP" sz="2800" i="1" dirty="0" smtClean="0">
                <a:latin typeface="HG丸ｺﾞｼｯｸM-PRO" pitchFamily="50" charset="-128"/>
                <a:ea typeface="HG丸ｺﾞｼｯｸM-PRO" pitchFamily="50" charset="-128"/>
              </a:rPr>
              <a:t>[</a:t>
            </a:r>
            <a:r>
              <a:rPr lang="ja-JP" altLang="en-US" sz="2800" b="1" i="1" dirty="0">
                <a:latin typeface="HG丸ｺﾞｼｯｸM-PRO" pitchFamily="50" charset="-128"/>
                <a:ea typeface="HG丸ｺﾞｼｯｸM-PRO" pitchFamily="50" charset="-128"/>
              </a:rPr>
              <a:t>と共に</a:t>
            </a:r>
            <a:r>
              <a:rPr lang="ja-JP" altLang="en-US" sz="2800" b="1" i="1" dirty="0" smtClean="0">
                <a:latin typeface="HG丸ｺﾞｼｯｸM-PRO" pitchFamily="50" charset="-128"/>
                <a:ea typeface="HG丸ｺﾞｼｯｸM-PRO" pitchFamily="50" charset="-128"/>
              </a:rPr>
              <a:t>で</a:t>
            </a:r>
            <a:endParaRPr kumimoji="1" lang="en-US" altLang="ja-JP" sz="2800" b="1" i="1" dirty="0" smtClean="0">
              <a:latin typeface="HG丸ｺﾞｼｯｸM-PRO" pitchFamily="50" charset="-128"/>
              <a:ea typeface="HG丸ｺﾞｼｯｸM-PRO" pitchFamily="50" charset="-128"/>
            </a:endParaRPr>
          </a:p>
          <a:p>
            <a:r>
              <a:rPr lang="ja-JP" altLang="en-US" sz="2800" b="1" i="1" dirty="0" smtClean="0">
                <a:latin typeface="HG丸ｺﾞｼｯｸM-PRO" pitchFamily="50" charset="-128"/>
                <a:ea typeface="HG丸ｺﾞｼｯｸM-PRO" pitchFamily="50" charset="-128"/>
              </a:rPr>
              <a:t>　              あれ</a:t>
            </a:r>
            <a:r>
              <a:rPr lang="en-US" altLang="ja-JP" sz="2800" i="1" dirty="0">
                <a:latin typeface="HG丸ｺﾞｼｯｸM-PRO" pitchFamily="50" charset="-128"/>
                <a:ea typeface="HG丸ｺﾞｼｯｸM-PRO" pitchFamily="50" charset="-128"/>
              </a:rPr>
              <a:t>]</a:t>
            </a:r>
            <a:r>
              <a:rPr lang="ja-JP" altLang="en-US" sz="2800" i="1" dirty="0" err="1">
                <a:latin typeface="HG丸ｺﾞｼｯｸM-PRO" pitchFamily="50" charset="-128"/>
                <a:ea typeface="HG丸ｺﾞｼｯｸM-PRO" pitchFamily="50" charset="-128"/>
              </a:rPr>
              <a:t>、</a:t>
            </a:r>
            <a:r>
              <a:rPr lang="ja-JP" altLang="en-US" sz="2800" i="1" dirty="0" smtClean="0">
                <a:latin typeface="HG丸ｺﾞｼｯｸM-PRO" pitchFamily="50" charset="-128"/>
                <a:ea typeface="HG丸ｺﾞｼｯｸM-PRO" pitchFamily="50" charset="-128"/>
              </a:rPr>
              <a:t>村</a:t>
            </a:r>
            <a:r>
              <a:rPr lang="ja-JP" altLang="en-US" sz="2800" i="1" dirty="0">
                <a:latin typeface="HG丸ｺﾞｼｯｸM-PRO" pitchFamily="50" charset="-128"/>
                <a:ea typeface="HG丸ｺﾞｼｯｸM-PRO" pitchFamily="50" charset="-128"/>
              </a:rPr>
              <a:t>の脅迫</a:t>
            </a:r>
            <a:r>
              <a:rPr lang="ja-JP" altLang="en-US" sz="2800" i="1" dirty="0" smtClean="0">
                <a:latin typeface="HG丸ｺﾞｼｯｸM-PRO" pitchFamily="50" charset="-128"/>
                <a:ea typeface="HG丸ｺﾞｼｯｸM-PRO" pitchFamily="50" charset="-128"/>
              </a:rPr>
              <a:t>に急ぐ</a:t>
            </a:r>
            <a:r>
              <a:rPr lang="ja-JP" altLang="en-US" sz="2800" dirty="0" smtClean="0">
                <a:latin typeface="HG丸ｺﾞｼｯｸM-PRO" pitchFamily="50" charset="-128"/>
                <a:ea typeface="HG丸ｺﾞｼｯｸM-PRO" pitchFamily="50" charset="-128"/>
              </a:rPr>
              <a:t>」←</a:t>
            </a:r>
            <a:r>
              <a:rPr lang="en-US" altLang="ja-JP" sz="2800" dirty="0" smtClean="0">
                <a:latin typeface="HG丸ｺﾞｼｯｸM-PRO" pitchFamily="50" charset="-128"/>
                <a:ea typeface="HG丸ｺﾞｼｯｸM-PRO" pitchFamily="50" charset="-128"/>
              </a:rPr>
              <a:t>4</a:t>
            </a:r>
            <a:r>
              <a:rPr lang="ja-JP" altLang="en-US" sz="2800" dirty="0" smtClean="0">
                <a:latin typeface="HG丸ｺﾞｼｯｸM-PRO" pitchFamily="50" charset="-128"/>
                <a:ea typeface="HG丸ｺﾞｼｯｸM-PRO" pitchFamily="50" charset="-128"/>
              </a:rPr>
              <a:t>行目が</a:t>
            </a:r>
            <a:r>
              <a:rPr lang="en-US" altLang="ja-JP" sz="2800" dirty="0" smtClean="0">
                <a:latin typeface="HG丸ｺﾞｼｯｸM-PRO" pitchFamily="50" charset="-128"/>
                <a:ea typeface="HG丸ｺﾞｼｯｸM-PRO" pitchFamily="50" charset="-128"/>
              </a:rPr>
              <a:t>58</a:t>
            </a:r>
            <a:r>
              <a:rPr lang="ja-JP" altLang="en-US" sz="2800" dirty="0" smtClean="0">
                <a:latin typeface="HG丸ｺﾞｼｯｸM-PRO" pitchFamily="50" charset="-128"/>
                <a:ea typeface="HG丸ｺﾞｼｯｸM-PRO" pitchFamily="50" charset="-128"/>
              </a:rPr>
              <a:t>字で多すぎる。</a:t>
            </a:r>
            <a:endParaRPr lang="en-US" altLang="ja-JP" sz="2800" dirty="0" smtClean="0">
              <a:latin typeface="HG丸ｺﾞｼｯｸM-PRO" pitchFamily="50" charset="-128"/>
              <a:ea typeface="HG丸ｺﾞｼｯｸM-PRO" pitchFamily="50" charset="-128"/>
            </a:endParaRPr>
          </a:p>
          <a:p>
            <a:r>
              <a:rPr lang="ja-JP" altLang="en-US" sz="2800" dirty="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       </a:t>
            </a:r>
            <a:r>
              <a:rPr kumimoji="1" lang="ja-JP" altLang="en-US" sz="2800" b="1" dirty="0" smtClean="0">
                <a:latin typeface="HG丸ｺﾞｼｯｸM-PRO" pitchFamily="50" charset="-128"/>
                <a:ea typeface="HG丸ｺﾞｼｯｸM-PRO" pitchFamily="50" charset="-128"/>
              </a:rPr>
              <a:t>浦野</a:t>
            </a:r>
            <a:r>
              <a:rPr lang="ja-JP" altLang="en-US" sz="2800" dirty="0"/>
              <a:t>　</a:t>
            </a:r>
            <a:r>
              <a:rPr lang="en-GB" altLang="ja-JP" sz="2800" dirty="0" err="1" smtClean="0">
                <a:latin typeface="Arial" pitchFamily="34" charset="0"/>
                <a:cs typeface="Arial" pitchFamily="34" charset="0"/>
              </a:rPr>
              <a:t>οἱ</a:t>
            </a:r>
            <a:r>
              <a:rPr lang="en-GB" altLang="ja-JP" sz="2800" dirty="0" smtClean="0">
                <a:latin typeface="Arial" pitchFamily="34" charset="0"/>
                <a:cs typeface="Arial" pitchFamily="34" charset="0"/>
              </a:rPr>
              <a:t> </a:t>
            </a:r>
            <a:r>
              <a:rPr lang="en-GB" altLang="ja-JP" sz="2800" dirty="0" err="1">
                <a:latin typeface="Arial" pitchFamily="34" charset="0"/>
                <a:cs typeface="Arial" pitchFamily="34" charset="0"/>
              </a:rPr>
              <a:t>τοιοῦτοι</a:t>
            </a:r>
            <a:r>
              <a:rPr lang="en-GB" altLang="ja-JP" sz="2800" dirty="0">
                <a:latin typeface="Arial" pitchFamily="34" charset="0"/>
                <a:cs typeface="Arial" pitchFamily="34" charset="0"/>
              </a:rPr>
              <a:t> </a:t>
            </a:r>
            <a:r>
              <a:rPr lang="en-GB" altLang="ja-JP" sz="2800" dirty="0" err="1">
                <a:latin typeface="Arial" pitchFamily="34" charset="0"/>
                <a:cs typeface="Arial" pitchFamily="34" charset="0"/>
              </a:rPr>
              <a:t>μόν</a:t>
            </a:r>
            <a:r>
              <a:rPr lang="en-GB" altLang="ja-JP" sz="2800" dirty="0">
                <a:latin typeface="Arial" pitchFamily="34" charset="0"/>
                <a:cs typeface="Arial" pitchFamily="34" charset="0"/>
              </a:rPr>
              <a:t>[</a:t>
            </a:r>
            <a:r>
              <a:rPr lang="en-GB" altLang="ja-JP" sz="2800" dirty="0" err="1">
                <a:latin typeface="Arial" pitchFamily="34" charset="0"/>
                <a:cs typeface="Arial" pitchFamily="34" charset="0"/>
              </a:rPr>
              <a:t>οι</a:t>
            </a:r>
            <a:r>
              <a:rPr lang="en-GB" altLang="ja-JP" sz="2800" dirty="0">
                <a:latin typeface="Arial" pitchFamily="34" charset="0"/>
                <a:cs typeface="Arial" pitchFamily="34" charset="0"/>
              </a:rPr>
              <a:t> </a:t>
            </a:r>
            <a:r>
              <a:rPr lang="en-GB" altLang="ja-JP" sz="2800" dirty="0" err="1">
                <a:latin typeface="Arial" pitchFamily="34" charset="0"/>
                <a:cs typeface="Arial" pitchFamily="34" charset="0"/>
              </a:rPr>
              <a:t>τῶν</a:t>
            </a:r>
            <a:r>
              <a:rPr lang="en-GB" altLang="ja-JP" sz="2800" dirty="0">
                <a:latin typeface="Arial" pitchFamily="34" charset="0"/>
                <a:cs typeface="Arial" pitchFamily="34" charset="0"/>
              </a:rPr>
              <a:t> | </a:t>
            </a:r>
            <a:r>
              <a:rPr lang="en-GB" altLang="ja-JP" sz="2800" dirty="0" err="1">
                <a:latin typeface="Arial" pitchFamily="34" charset="0"/>
                <a:cs typeface="Arial" pitchFamily="34" charset="0"/>
              </a:rPr>
              <a:t>σεσημ</a:t>
            </a:r>
            <a:r>
              <a:rPr lang="en-GB" altLang="ja-JP" sz="2800" dirty="0">
                <a:latin typeface="Arial" pitchFamily="34" charset="0"/>
                <a:cs typeface="Arial" pitchFamily="34" charset="0"/>
              </a:rPr>
              <a:t>]</a:t>
            </a:r>
            <a:r>
              <a:rPr lang="en-GB" altLang="ja-JP" sz="2800" dirty="0" err="1">
                <a:latin typeface="Arial" pitchFamily="34" charset="0"/>
                <a:cs typeface="Arial" pitchFamily="34" charset="0"/>
              </a:rPr>
              <a:t>ειομένων</a:t>
            </a:r>
            <a:r>
              <a:rPr lang="en-GB" altLang="ja-JP" sz="2800" dirty="0">
                <a:latin typeface="Arial" pitchFamily="34" charset="0"/>
                <a:cs typeface="Arial" pitchFamily="34" charset="0"/>
              </a:rPr>
              <a:t> </a:t>
            </a:r>
            <a:r>
              <a:rPr lang="en-GB" altLang="ja-JP" sz="2800" dirty="0" err="1" smtClean="0">
                <a:latin typeface="Arial" pitchFamily="34" charset="0"/>
                <a:cs typeface="Arial" pitchFamily="34" charset="0"/>
              </a:rPr>
              <a:t>τάξεων</a:t>
            </a:r>
            <a:endParaRPr lang="en-GB" altLang="ja-JP" sz="2800" dirty="0" smtClean="0">
              <a:latin typeface="Arial" pitchFamily="34" charset="0"/>
              <a:cs typeface="Arial" pitchFamily="34" charset="0"/>
            </a:endParaRPr>
          </a:p>
          <a:p>
            <a:r>
              <a:rPr lang="ja-JP" altLang="en-US" sz="2800" dirty="0" smtClean="0">
                <a:latin typeface="HG丸ｺﾞｼｯｸM-PRO" pitchFamily="50" charset="-128"/>
                <a:ea typeface="HG丸ｺﾞｼｯｸM-PRO" pitchFamily="50" charset="-128"/>
              </a:rPr>
              <a:t>　             「</a:t>
            </a:r>
            <a:r>
              <a:rPr lang="ja-JP" altLang="en-US" sz="2800" i="1" dirty="0" smtClean="0">
                <a:latin typeface="HG丸ｺﾞｼｯｸM-PRO" pitchFamily="50" charset="-128"/>
                <a:ea typeface="HG丸ｺﾞｼｯｸM-PRO" pitchFamily="50" charset="-128"/>
              </a:rPr>
              <a:t>これらの者たちは、</a:t>
            </a:r>
            <a:r>
              <a:rPr lang="en-US" altLang="ja-JP" sz="2800" i="1" dirty="0" smtClean="0">
                <a:latin typeface="HG丸ｺﾞｼｯｸM-PRO" pitchFamily="50" charset="-128"/>
                <a:ea typeface="HG丸ｺﾞｼｯｸM-PRO" pitchFamily="50" charset="-128"/>
              </a:rPr>
              <a:t>[</a:t>
            </a:r>
            <a:r>
              <a:rPr lang="ja-JP" altLang="en-US" sz="2800" i="1" dirty="0" smtClean="0">
                <a:latin typeface="HG丸ｺﾞｼｯｸM-PRO" pitchFamily="50" charset="-128"/>
                <a:ea typeface="HG丸ｺﾞｼｯｸM-PRO" pitchFamily="50" charset="-128"/>
              </a:rPr>
              <a:t>徽</a:t>
            </a:r>
            <a:r>
              <a:rPr lang="en-US" altLang="ja-JP" sz="2800" i="1" dirty="0" smtClean="0">
                <a:latin typeface="HG丸ｺﾞｼｯｸM-PRO" pitchFamily="50" charset="-128"/>
                <a:ea typeface="HG丸ｺﾞｼｯｸM-PRO" pitchFamily="50" charset="-128"/>
              </a:rPr>
              <a:t>]</a:t>
            </a:r>
            <a:r>
              <a:rPr lang="ja-JP" altLang="en-US" sz="2800" i="1" dirty="0" smtClean="0">
                <a:latin typeface="HG丸ｺﾞｼｯｸM-PRO" pitchFamily="50" charset="-128"/>
                <a:ea typeface="HG丸ｺﾞｼｯｸM-PRO" pitchFamily="50" charset="-128"/>
              </a:rPr>
              <a:t>章を付けた官吏</a:t>
            </a:r>
            <a:r>
              <a:rPr lang="en-US" altLang="ja-JP" sz="2800" i="1" dirty="0" smtClean="0">
                <a:latin typeface="HG丸ｺﾞｼｯｸM-PRO" pitchFamily="50" charset="-128"/>
                <a:ea typeface="HG丸ｺﾞｼｯｸM-PRO" pitchFamily="50" charset="-128"/>
              </a:rPr>
              <a:t>[</a:t>
            </a:r>
            <a:r>
              <a:rPr lang="ja-JP" altLang="en-US" sz="2800" b="1" i="1" dirty="0" smtClean="0">
                <a:latin typeface="HG丸ｺﾞｼｯｸM-PRO" pitchFamily="50" charset="-128"/>
                <a:ea typeface="HG丸ｺﾞｼｯｸM-PRO" pitchFamily="50" charset="-128"/>
              </a:rPr>
              <a:t>から離れ</a:t>
            </a:r>
            <a:r>
              <a:rPr lang="ja-JP" altLang="en-US" sz="2800" i="1" dirty="0" smtClean="0">
                <a:latin typeface="HG丸ｺﾞｼｯｸM-PRO" pitchFamily="50" charset="-128"/>
                <a:ea typeface="HG丸ｺﾞｼｯｸM-PRO" pitchFamily="50" charset="-128"/>
              </a:rPr>
              <a:t>単</a:t>
            </a:r>
            <a:r>
              <a:rPr lang="en-US" altLang="ja-JP" sz="2800" i="1" dirty="0" smtClean="0">
                <a:latin typeface="HG丸ｺﾞｼｯｸM-PRO" pitchFamily="50" charset="-128"/>
                <a:ea typeface="HG丸ｺﾞｼｯｸM-PRO" pitchFamily="50" charset="-128"/>
              </a:rPr>
              <a:t>]</a:t>
            </a:r>
            <a:r>
              <a:rPr lang="ja-JP" altLang="en-US" sz="2800" i="1" dirty="0" smtClean="0">
                <a:latin typeface="HG丸ｺﾞｼｯｸM-PRO" pitchFamily="50" charset="-128"/>
                <a:ea typeface="HG丸ｺﾞｼｯｸM-PRO" pitchFamily="50" charset="-128"/>
              </a:rPr>
              <a:t>独</a:t>
            </a:r>
            <a:r>
              <a:rPr lang="ja-JP" altLang="en-US" sz="2800" i="1" dirty="0">
                <a:latin typeface="HG丸ｺﾞｼｯｸM-PRO" pitchFamily="50" charset="-128"/>
                <a:ea typeface="HG丸ｺﾞｼｯｸM-PRO" pitchFamily="50" charset="-128"/>
              </a:rPr>
              <a:t>で村の脅迫に急ぐ</a:t>
            </a:r>
            <a:r>
              <a:rPr lang="ja-JP" altLang="en-US" sz="2800" dirty="0">
                <a:latin typeface="HG丸ｺﾞｼｯｸM-PRO" pitchFamily="50" charset="-128"/>
                <a:ea typeface="HG丸ｺﾞｼｯｸM-PRO" pitchFamily="50" charset="-128"/>
              </a:rPr>
              <a:t>」</a:t>
            </a:r>
            <a:endParaRPr lang="en-US" altLang="ja-JP" sz="2800" i="1" dirty="0" smtClean="0">
              <a:latin typeface="HG丸ｺﾞｼｯｸM-PRO" pitchFamily="50" charset="-128"/>
              <a:ea typeface="HG丸ｺﾞｼｯｸM-PRO" pitchFamily="50" charset="-128"/>
            </a:endParaRPr>
          </a:p>
          <a:p>
            <a:r>
              <a:rPr lang="ja-JP" altLang="en-US" sz="2800" i="1" dirty="0">
                <a:latin typeface="HG丸ｺﾞｼｯｸM-PRO" pitchFamily="50" charset="-128"/>
                <a:ea typeface="HG丸ｺﾞｼｯｸM-PRO" pitchFamily="50" charset="-128"/>
              </a:rPr>
              <a:t>　</a:t>
            </a:r>
            <a:r>
              <a:rPr lang="ja-JP" altLang="en-US" sz="2800" i="1" dirty="0" smtClean="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a:t>
            </a:r>
            <a:r>
              <a:rPr lang="en-US" altLang="ja-JP" sz="2800" b="1" dirty="0" smtClean="0">
                <a:latin typeface="Arial" pitchFamily="34" charset="0"/>
                <a:ea typeface="HG丸ｺﾞｼｯｸM-PRO" pitchFamily="50" charset="-128"/>
                <a:cs typeface="Arial" pitchFamily="34" charset="0"/>
              </a:rPr>
              <a:t>K</a:t>
            </a:r>
            <a:r>
              <a:rPr lang="ja-JP" altLang="en-US" sz="2800" b="1" dirty="0" smtClean="0">
                <a:latin typeface="Arial" pitchFamily="34" charset="0"/>
                <a:ea typeface="HG丸ｺﾞｼｯｸM-PRO" pitchFamily="50" charset="-128"/>
                <a:cs typeface="Arial" pitchFamily="34" charset="0"/>
              </a:rPr>
              <a:t>たちは</a:t>
            </a:r>
            <a:r>
              <a:rPr lang="en-US" altLang="ja-JP" sz="2800" b="1" dirty="0" smtClean="0">
                <a:latin typeface="Arial" pitchFamily="34" charset="0"/>
                <a:ea typeface="HG丸ｺﾞｼｯｸM-PRO" pitchFamily="50" charset="-128"/>
                <a:cs typeface="Arial" pitchFamily="34" charset="0"/>
              </a:rPr>
              <a:t>F</a:t>
            </a:r>
            <a:r>
              <a:rPr lang="ja-JP" altLang="en-US" sz="2800" b="1" dirty="0" smtClean="0">
                <a:latin typeface="HG丸ｺﾞｼｯｸM-PRO" pitchFamily="50" charset="-128"/>
                <a:ea typeface="HG丸ｺﾞｼｯｸM-PRO" pitchFamily="50" charset="-128"/>
              </a:rPr>
              <a:t>たち官吏の目を逃れて単独行動</a:t>
            </a:r>
            <a:r>
              <a:rPr lang="ja-JP" altLang="en-US" sz="2800" dirty="0" smtClean="0">
                <a:latin typeface="HG丸ｺﾞｼｯｸM-PRO" pitchFamily="50" charset="-128"/>
                <a:ea typeface="HG丸ｺﾞｼｯｸM-PRO" pitchFamily="50" charset="-128"/>
              </a:rPr>
              <a:t>。</a:t>
            </a:r>
            <a:endParaRPr lang="en-US" altLang="ja-JP" sz="2800" dirty="0" smtClean="0">
              <a:latin typeface="HG丸ｺﾞｼｯｸM-PRO" pitchFamily="50" charset="-128"/>
              <a:ea typeface="HG丸ｺﾞｼｯｸM-PRO" pitchFamily="50" charset="-128"/>
            </a:endParaRPr>
          </a:p>
          <a:p>
            <a:endParaRPr lang="en-US" altLang="ja-JP" sz="2800" dirty="0" smtClean="0">
              <a:latin typeface="HG丸ｺﾞｼｯｸM-PRO" pitchFamily="50" charset="-128"/>
              <a:ea typeface="HG丸ｺﾞｼｯｸM-PRO" pitchFamily="50" charset="-128"/>
            </a:endParaRPr>
          </a:p>
          <a:p>
            <a:r>
              <a:rPr lang="ja-JP" altLang="en-US" sz="2800" dirty="0" smtClean="0">
                <a:latin typeface="HG丸ｺﾞｼｯｸM-PRO" pitchFamily="50" charset="-128"/>
                <a:ea typeface="HG丸ｺﾞｼｯｸM-PRO" pitchFamily="50" charset="-128"/>
              </a:rPr>
              <a:t>       ②</a:t>
            </a:r>
            <a:r>
              <a:rPr lang="ja-JP" altLang="en-US" sz="2800" b="1" dirty="0" smtClean="0">
                <a:latin typeface="HG丸ｺﾞｼｯｸM-PRO" pitchFamily="50" charset="-128"/>
                <a:ea typeface="HG丸ｺﾞｼｯｸM-PRO" pitchFamily="50" charset="-128"/>
              </a:rPr>
              <a:t>旧説</a:t>
            </a:r>
            <a:r>
              <a:rPr lang="ja-JP" altLang="en-US" sz="2800" dirty="0" smtClean="0">
                <a:latin typeface="HG丸ｺﾞｼｯｸM-PRO" pitchFamily="50" charset="-128"/>
                <a:ea typeface="HG丸ｺﾞｼｯｸM-PRO" pitchFamily="50" charset="-128"/>
              </a:rPr>
              <a:t>「</a:t>
            </a:r>
            <a:r>
              <a:rPr lang="en-US" altLang="ja-JP" sz="2800" i="1" dirty="0" smtClean="0">
                <a:latin typeface="HG丸ｺﾞｼｯｸM-PRO" pitchFamily="50" charset="-128"/>
                <a:ea typeface="HG丸ｺﾞｼｯｸM-PRO" pitchFamily="50" charset="-128"/>
              </a:rPr>
              <a:t>F</a:t>
            </a:r>
            <a:r>
              <a:rPr lang="ja-JP" altLang="en-US" sz="2800" i="1" dirty="0" smtClean="0">
                <a:latin typeface="HG丸ｺﾞｼｯｸM-PRO" pitchFamily="50" charset="-128"/>
                <a:ea typeface="HG丸ｺﾞｼｯｸM-PRO" pitchFamily="50" charset="-128"/>
              </a:rPr>
              <a:t>に対してであれ、同様の官吏に対して</a:t>
            </a:r>
            <a:r>
              <a:rPr lang="ja-JP" altLang="en-US" sz="2800" i="1" dirty="0">
                <a:latin typeface="HG丸ｺﾞｼｯｸM-PRO" pitchFamily="50" charset="-128"/>
                <a:ea typeface="HG丸ｺﾞｼｯｸM-PRO" pitchFamily="50" charset="-128"/>
              </a:rPr>
              <a:t>であれ、あなた様の</a:t>
            </a:r>
            <a:r>
              <a:rPr lang="ja-JP" altLang="en-US" sz="2800" b="1" i="1" dirty="0" smtClean="0">
                <a:latin typeface="HG丸ｺﾞｼｯｸM-PRO" pitchFamily="50" charset="-128"/>
                <a:ea typeface="HG丸ｺﾞｼｯｸM-PRO" pitchFamily="50" charset="-128"/>
              </a:rPr>
              <a:t>法が規定さ</a:t>
            </a:r>
            <a:endParaRPr lang="en-US" altLang="ja-JP" sz="2800" b="1" i="1" dirty="0" smtClean="0">
              <a:latin typeface="HG丸ｺﾞｼｯｸM-PRO" pitchFamily="50" charset="-128"/>
              <a:ea typeface="HG丸ｺﾞｼｯｸM-PRO" pitchFamily="50" charset="-128"/>
            </a:endParaRPr>
          </a:p>
          <a:p>
            <a:r>
              <a:rPr lang="ja-JP" altLang="en-US" sz="2800" i="1" dirty="0" smtClean="0">
                <a:latin typeface="HG丸ｺﾞｼｯｸM-PRO" pitchFamily="50" charset="-128"/>
                <a:ea typeface="HG丸ｺﾞｼｯｸM-PRO" pitchFamily="50" charset="-128"/>
              </a:rPr>
              <a:t>　</a:t>
            </a:r>
            <a:r>
              <a:rPr lang="ja-JP" altLang="en-US" sz="2800" i="1" dirty="0">
                <a:latin typeface="HG丸ｺﾞｼｯｸM-PRO" pitchFamily="50" charset="-128"/>
                <a:ea typeface="HG丸ｺﾞｼｯｸM-PRO" pitchFamily="50" charset="-128"/>
              </a:rPr>
              <a:t> </a:t>
            </a:r>
            <a:r>
              <a:rPr lang="ja-JP" altLang="en-US" sz="2800" i="1" dirty="0" smtClean="0">
                <a:latin typeface="HG丸ｺﾞｼｯｸM-PRO" pitchFamily="50" charset="-128"/>
                <a:ea typeface="HG丸ｺﾞｼｯｸM-PRO" pitchFamily="50" charset="-128"/>
              </a:rPr>
              <a:t>              </a:t>
            </a:r>
            <a:r>
              <a:rPr lang="ja-JP" altLang="en-US" sz="2800" b="1" i="1" dirty="0" err="1" smtClean="0">
                <a:latin typeface="HG丸ｺﾞｼｯｸM-PRO" pitchFamily="50" charset="-128"/>
                <a:ea typeface="HG丸ｺﾞｼｯｸM-PRO" pitchFamily="50" charset="-128"/>
              </a:rPr>
              <a:t>れて</a:t>
            </a:r>
            <a:r>
              <a:rPr lang="ja-JP" altLang="en-US" sz="2800" i="1" dirty="0" smtClean="0">
                <a:latin typeface="HG丸ｺﾞｼｯｸM-PRO" pitchFamily="50" charset="-128"/>
                <a:ea typeface="HG丸ｺﾞｼｯｸM-PRO" pitchFamily="50" charset="-128"/>
              </a:rPr>
              <a:t>いてさえ</a:t>
            </a:r>
            <a:r>
              <a:rPr lang="ja-JP" altLang="en-US" sz="2800" i="1" dirty="0">
                <a:latin typeface="HG丸ｺﾞｼｯｸM-PRO" pitchFamily="50" charset="-128"/>
                <a:ea typeface="HG丸ｺﾞｼｯｸM-PRO" pitchFamily="50" charset="-128"/>
              </a:rPr>
              <a:t>、 </a:t>
            </a:r>
            <a:r>
              <a:rPr lang="en-US" altLang="ja-JP" sz="2800" i="1" dirty="0" smtClean="0">
                <a:latin typeface="HG丸ｺﾞｼｯｸM-PRO" pitchFamily="50" charset="-128"/>
                <a:ea typeface="HG丸ｺﾞｼｯｸM-PRO" pitchFamily="50" charset="-128"/>
              </a:rPr>
              <a:t>K</a:t>
            </a:r>
            <a:r>
              <a:rPr lang="ja-JP" altLang="en-US" sz="2800" i="1" dirty="0" smtClean="0">
                <a:latin typeface="HG丸ｺﾞｼｯｸM-PRO" pitchFamily="50" charset="-128"/>
                <a:ea typeface="HG丸ｺﾞｼｯｸM-PRO" pitchFamily="50" charset="-128"/>
              </a:rPr>
              <a:t>はそれらに</a:t>
            </a:r>
            <a:r>
              <a:rPr lang="ja-JP" altLang="en-US" sz="2800" i="1" dirty="0">
                <a:latin typeface="HG丸ｺﾞｼｯｸM-PRO" pitchFamily="50" charset="-128"/>
                <a:ea typeface="HG丸ｺﾞｼｯｸM-PRO" pitchFamily="50" charset="-128"/>
              </a:rPr>
              <a:t>反し･･</a:t>
            </a:r>
            <a:r>
              <a:rPr lang="ja-JP" altLang="en-US" sz="2800" i="1" dirty="0" smtClean="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」→「同様の官吏</a:t>
            </a:r>
            <a:r>
              <a:rPr lang="ja-JP" altLang="en-US" sz="2800" dirty="0">
                <a:latin typeface="HG丸ｺﾞｼｯｸM-PRO" pitchFamily="50" charset="-128"/>
                <a:ea typeface="HG丸ｺﾞｼｯｸM-PRO" pitchFamily="50" charset="-128"/>
              </a:rPr>
              <a:t>≒</a:t>
            </a:r>
            <a:r>
              <a:rPr lang="ja-JP" altLang="en-US" sz="2800" i="1" dirty="0">
                <a:latin typeface="HG丸ｺﾞｼｯｸM-PRO" pitchFamily="50" charset="-128"/>
                <a:ea typeface="HG丸ｺﾞｼｯｸM-PRO" pitchFamily="50" charset="-128"/>
              </a:rPr>
              <a:t> </a:t>
            </a:r>
            <a:r>
              <a:rPr lang="en-US" altLang="ja-JP" sz="2800" dirty="0" smtClean="0">
                <a:latin typeface="Arial" pitchFamily="34" charset="0"/>
                <a:ea typeface="HG丸ｺﾞｼｯｸM-PRO" pitchFamily="50" charset="-128"/>
                <a:cs typeface="Arial" pitchFamily="34" charset="0"/>
              </a:rPr>
              <a:t>K</a:t>
            </a:r>
            <a:r>
              <a:rPr lang="ja-JP" altLang="en-US" sz="2800" dirty="0">
                <a:latin typeface="HG丸ｺﾞｼｯｸM-PRO" pitchFamily="50" charset="-128"/>
                <a:ea typeface="HG丸ｺﾞｼｯｸM-PRO" pitchFamily="50" charset="-128"/>
              </a:rPr>
              <a:t>」</a:t>
            </a:r>
            <a:endParaRPr lang="en-US" altLang="ja-JP" sz="2800" dirty="0">
              <a:latin typeface="HG丸ｺﾞｼｯｸM-PRO" pitchFamily="50" charset="-128"/>
              <a:ea typeface="HG丸ｺﾞｼｯｸM-PRO" pitchFamily="50" charset="-128"/>
            </a:endParaRPr>
          </a:p>
          <a:p>
            <a:r>
              <a:rPr lang="ja-JP" altLang="en-US" sz="2800" i="1" dirty="0">
                <a:latin typeface="HG丸ｺﾞｼｯｸM-PRO" pitchFamily="50" charset="-128"/>
                <a:ea typeface="HG丸ｺﾞｼｯｸM-PRO" pitchFamily="50" charset="-128"/>
              </a:rPr>
              <a:t>　</a:t>
            </a:r>
            <a:r>
              <a:rPr lang="ja-JP" altLang="en-US" sz="2800" i="1" dirty="0" smtClean="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a:t>
            </a:r>
            <a:r>
              <a:rPr lang="en-US" altLang="ja-JP" sz="2800" dirty="0" smtClean="0">
                <a:latin typeface="HG丸ｺﾞｼｯｸM-PRO" pitchFamily="50" charset="-128"/>
                <a:ea typeface="HG丸ｺﾞｼｯｸM-PRO" pitchFamily="50" charset="-128"/>
              </a:rPr>
              <a:t> </a:t>
            </a:r>
            <a:r>
              <a:rPr lang="en-GB" altLang="ja-JP" sz="2800" dirty="0" smtClean="0">
                <a:latin typeface="Arial" pitchFamily="34" charset="0"/>
                <a:cs typeface="Arial" pitchFamily="34" charset="0"/>
              </a:rPr>
              <a:t>π</a:t>
            </a:r>
            <a:r>
              <a:rPr lang="en-GB" altLang="ja-JP" sz="2800" dirty="0" err="1" smtClean="0">
                <a:latin typeface="Arial" pitchFamily="34" charset="0"/>
                <a:cs typeface="Arial" pitchFamily="34" charset="0"/>
              </a:rPr>
              <a:t>ρομεμήνυντο</a:t>
            </a:r>
            <a:r>
              <a:rPr lang="ja-JP" altLang="en-US" sz="2800" dirty="0" smtClean="0">
                <a:latin typeface="HG丸ｺﾞｼｯｸM-PRO" pitchFamily="50" charset="-128"/>
                <a:ea typeface="HG丸ｺﾞｼｯｸM-PRO" pitchFamily="50" charset="-128"/>
                <a:cs typeface="Arial" pitchFamily="34" charset="0"/>
              </a:rPr>
              <a:t>の軽率な誤訳。ラテン語の</a:t>
            </a:r>
            <a:r>
              <a:rPr lang="en-US" altLang="ja-JP" sz="2800" dirty="0" err="1" smtClean="0">
                <a:latin typeface="Arial" pitchFamily="34" charset="0"/>
                <a:ea typeface="HG丸ｺﾞｼｯｸM-PRO" pitchFamily="50" charset="-128"/>
                <a:cs typeface="Arial" pitchFamily="34" charset="0"/>
              </a:rPr>
              <a:t>pronuntiati</a:t>
            </a:r>
            <a:r>
              <a:rPr lang="en-US" altLang="ja-JP" sz="2800" dirty="0" smtClean="0">
                <a:latin typeface="Arial" pitchFamily="34" charset="0"/>
                <a:ea typeface="HG丸ｺﾞｼｯｸM-PRO" pitchFamily="50" charset="-128"/>
                <a:cs typeface="Arial" pitchFamily="34" charset="0"/>
              </a:rPr>
              <a:t> </a:t>
            </a:r>
            <a:r>
              <a:rPr lang="en-US" altLang="ja-JP" sz="2800" dirty="0" err="1" smtClean="0">
                <a:latin typeface="Arial" pitchFamily="34" charset="0"/>
                <a:ea typeface="HG丸ｺﾞｼｯｸM-PRO" pitchFamily="50" charset="-128"/>
                <a:cs typeface="Arial" pitchFamily="34" charset="0"/>
              </a:rPr>
              <a:t>erant</a:t>
            </a:r>
            <a:r>
              <a:rPr lang="ja-JP" altLang="en-US" sz="2800" dirty="0" smtClean="0">
                <a:latin typeface="Arial" pitchFamily="34" charset="0"/>
                <a:ea typeface="HG丸ｺﾞｼｯｸM-PRO" pitchFamily="50" charset="-128"/>
                <a:cs typeface="Arial" pitchFamily="34" charset="0"/>
              </a:rPr>
              <a:t>の希訳</a:t>
            </a:r>
            <a:r>
              <a:rPr lang="ja-JP" altLang="en-US" sz="2800" i="1" dirty="0" smtClean="0">
                <a:latin typeface="Arial" pitchFamily="34" charset="0"/>
                <a:ea typeface="HG丸ｺﾞｼｯｸM-PRO" pitchFamily="50" charset="-128"/>
                <a:cs typeface="Arial" pitchFamily="34" charset="0"/>
              </a:rPr>
              <a:t>。</a:t>
            </a:r>
            <a:endParaRPr lang="en-US" altLang="ja-JP" sz="2800" dirty="0" smtClean="0">
              <a:latin typeface="Arial" pitchFamily="34" charset="0"/>
              <a:ea typeface="HG丸ｺﾞｼｯｸM-PRO" pitchFamily="50" charset="-128"/>
              <a:cs typeface="Arial" pitchFamily="34" charset="0"/>
            </a:endParaRPr>
          </a:p>
          <a:p>
            <a:r>
              <a:rPr lang="ja-JP" altLang="en-US" sz="2800" b="1" i="1" dirty="0">
                <a:latin typeface="HG丸ｺﾞｼｯｸM-PRO" pitchFamily="50" charset="-128"/>
                <a:ea typeface="HG丸ｺﾞｼｯｸM-PRO" pitchFamily="50" charset="-128"/>
              </a:rPr>
              <a:t>　</a:t>
            </a:r>
            <a:r>
              <a:rPr lang="ja-JP" altLang="en-US" sz="2800" b="1" i="1" dirty="0" smtClean="0">
                <a:latin typeface="HG丸ｺﾞｼｯｸM-PRO" pitchFamily="50" charset="-128"/>
                <a:ea typeface="HG丸ｺﾞｼｯｸM-PRO" pitchFamily="50" charset="-128"/>
              </a:rPr>
              <a:t>       </a:t>
            </a:r>
            <a:r>
              <a:rPr lang="ja-JP" altLang="en-US" sz="2800" b="1" dirty="0" smtClean="0">
                <a:latin typeface="HG丸ｺﾞｼｯｸM-PRO" pitchFamily="50" charset="-128"/>
                <a:ea typeface="HG丸ｺﾞｼｯｸM-PRO" pitchFamily="50" charset="-128"/>
              </a:rPr>
              <a:t>浦野</a:t>
            </a:r>
            <a:r>
              <a:rPr lang="ja-JP" altLang="en-US" sz="2800" dirty="0" smtClean="0">
                <a:latin typeface="HG丸ｺﾞｼｯｸM-PRO" pitchFamily="50" charset="-128"/>
                <a:ea typeface="HG丸ｺﾞｼｯｸM-PRO" pitchFamily="50" charset="-128"/>
              </a:rPr>
              <a:t>「</a:t>
            </a:r>
            <a:r>
              <a:rPr lang="en-US" altLang="ja-JP" sz="2800" i="1" dirty="0" smtClean="0">
                <a:latin typeface="Arial" pitchFamily="34" charset="0"/>
                <a:ea typeface="HG丸ｺﾞｼｯｸM-PRO" pitchFamily="50" charset="-128"/>
                <a:cs typeface="Arial" pitchFamily="34" charset="0"/>
              </a:rPr>
              <a:t>F</a:t>
            </a:r>
            <a:r>
              <a:rPr lang="ja-JP" altLang="en-US" sz="2800" i="1" dirty="0" smtClean="0">
                <a:latin typeface="HG丸ｺﾞｼｯｸM-PRO" pitchFamily="50" charset="-128"/>
                <a:ea typeface="HG丸ｺﾞｼｯｸM-PRO" pitchFamily="50" charset="-128"/>
              </a:rPr>
              <a:t>に対してであれ、同様の官吏に対してで</a:t>
            </a:r>
            <a:r>
              <a:rPr lang="ja-JP" altLang="en-US" sz="2800" i="1" dirty="0">
                <a:latin typeface="HG丸ｺﾞｼｯｸM-PRO" pitchFamily="50" charset="-128"/>
                <a:ea typeface="HG丸ｺﾞｼｯｸM-PRO" pitchFamily="50" charset="-128"/>
              </a:rPr>
              <a:t>あれ、あなた様の</a:t>
            </a:r>
            <a:r>
              <a:rPr lang="ja-JP" altLang="en-US" sz="2800" b="1" i="1" dirty="0" smtClean="0">
                <a:latin typeface="HG丸ｺﾞｼｯｸM-PRO" pitchFamily="50" charset="-128"/>
                <a:ea typeface="HG丸ｺﾞｼｯｸM-PRO" pitchFamily="50" charset="-128"/>
              </a:rPr>
              <a:t>法</a:t>
            </a:r>
            <a:r>
              <a:rPr lang="ja-JP" altLang="en-US" sz="2800" b="1" i="1" dirty="0">
                <a:latin typeface="HG丸ｺﾞｼｯｸM-PRO" pitchFamily="50" charset="-128"/>
                <a:ea typeface="HG丸ｺﾞｼｯｸM-PRO" pitchFamily="50" charset="-128"/>
              </a:rPr>
              <a:t>が通告</a:t>
            </a:r>
            <a:r>
              <a:rPr lang="ja-JP" altLang="en-US" sz="2800" b="1" i="1" dirty="0" smtClean="0">
                <a:latin typeface="HG丸ｺﾞｼｯｸM-PRO" pitchFamily="50" charset="-128"/>
                <a:ea typeface="HG丸ｺﾞｼｯｸM-PRO" pitchFamily="50" charset="-128"/>
              </a:rPr>
              <a:t>さ</a:t>
            </a:r>
            <a:endParaRPr lang="en-US" altLang="ja-JP" sz="2800" b="1" i="1" dirty="0" smtClean="0">
              <a:latin typeface="HG丸ｺﾞｼｯｸM-PRO" pitchFamily="50" charset="-128"/>
              <a:ea typeface="HG丸ｺﾞｼｯｸM-PRO" pitchFamily="50" charset="-128"/>
            </a:endParaRPr>
          </a:p>
          <a:p>
            <a:r>
              <a:rPr lang="ja-JP" altLang="en-US" sz="2800" i="1" dirty="0">
                <a:latin typeface="HG丸ｺﾞｼｯｸM-PRO" pitchFamily="50" charset="-128"/>
                <a:ea typeface="HG丸ｺﾞｼｯｸM-PRO" pitchFamily="50" charset="-128"/>
              </a:rPr>
              <a:t>　</a:t>
            </a:r>
            <a:r>
              <a:rPr lang="ja-JP" altLang="en-US" sz="2800" i="1" dirty="0" smtClean="0">
                <a:latin typeface="HG丸ｺﾞｼｯｸM-PRO" pitchFamily="50" charset="-128"/>
                <a:ea typeface="HG丸ｺﾞｼｯｸM-PRO" pitchFamily="50" charset="-128"/>
              </a:rPr>
              <a:t>                </a:t>
            </a:r>
            <a:r>
              <a:rPr lang="ja-JP" altLang="en-US" sz="2800" b="1" i="1" dirty="0" err="1" smtClean="0">
                <a:latin typeface="HG丸ｺﾞｼｯｸM-PRO" pitchFamily="50" charset="-128"/>
                <a:ea typeface="HG丸ｺﾞｼｯｸM-PRO" pitchFamily="50" charset="-128"/>
              </a:rPr>
              <a:t>れて</a:t>
            </a:r>
            <a:r>
              <a:rPr lang="ja-JP" altLang="en-US" sz="2800" i="1" dirty="0" smtClean="0">
                <a:latin typeface="HG丸ｺﾞｼｯｸM-PRO" pitchFamily="50" charset="-128"/>
                <a:ea typeface="HG丸ｺﾞｼｯｸM-PRO" pitchFamily="50" charset="-128"/>
              </a:rPr>
              <a:t>いてさえ</a:t>
            </a:r>
            <a:r>
              <a:rPr lang="ja-JP" altLang="en-US" sz="2800" dirty="0" smtClean="0">
                <a:latin typeface="HG丸ｺﾞｼｯｸM-PRO" pitchFamily="50" charset="-128"/>
                <a:ea typeface="HG丸ｺﾞｼｯｸM-PRO" pitchFamily="50" charset="-128"/>
              </a:rPr>
              <a:t>、</a:t>
            </a:r>
            <a:r>
              <a:rPr lang="en-US" altLang="ja-JP" sz="2800" i="1" dirty="0" smtClean="0">
                <a:latin typeface="HG丸ｺﾞｼｯｸM-PRO" pitchFamily="50" charset="-128"/>
                <a:ea typeface="HG丸ｺﾞｼｯｸM-PRO" pitchFamily="50" charset="-128"/>
              </a:rPr>
              <a:t>K</a:t>
            </a:r>
            <a:r>
              <a:rPr lang="ja-JP" altLang="en-US" sz="2800" i="1" dirty="0" smtClean="0">
                <a:latin typeface="HG丸ｺﾞｼｯｸM-PRO" pitchFamily="50" charset="-128"/>
                <a:ea typeface="HG丸ｺﾞｼｯｸM-PRO" pitchFamily="50" charset="-128"/>
              </a:rPr>
              <a:t>はそれらに</a:t>
            </a:r>
            <a:r>
              <a:rPr lang="ja-JP" altLang="en-US" sz="2800" i="1" dirty="0">
                <a:latin typeface="HG丸ｺﾞｼｯｸM-PRO" pitchFamily="50" charset="-128"/>
                <a:ea typeface="HG丸ｺﾞｼｯｸM-PRO" pitchFamily="50" charset="-128"/>
              </a:rPr>
              <a:t>反し･･</a:t>
            </a:r>
            <a:r>
              <a:rPr lang="ja-JP" altLang="en-US" sz="2800" i="1"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a:t>
            </a:r>
            <a:endParaRPr lang="en-US" altLang="ja-JP" sz="2800" dirty="0" smtClean="0">
              <a:latin typeface="HG丸ｺﾞｼｯｸM-PRO" pitchFamily="50" charset="-128"/>
              <a:ea typeface="HG丸ｺﾞｼｯｸM-PRO" pitchFamily="50" charset="-128"/>
            </a:endParaRPr>
          </a:p>
          <a:p>
            <a:r>
              <a:rPr lang="ja-JP" altLang="en-US" sz="2800" dirty="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        →</a:t>
            </a:r>
            <a:r>
              <a:rPr lang="en-US" altLang="ja-JP" sz="2800" b="1" dirty="0" smtClean="0">
                <a:latin typeface="Arial" pitchFamily="34" charset="0"/>
                <a:ea typeface="HG丸ｺﾞｼｯｸM-PRO" pitchFamily="50" charset="-128"/>
                <a:cs typeface="Arial" pitchFamily="34" charset="0"/>
              </a:rPr>
              <a:t>F</a:t>
            </a:r>
            <a:r>
              <a:rPr lang="ja-JP" altLang="en-US" sz="2800" b="1" dirty="0" smtClean="0">
                <a:latin typeface="HG丸ｺﾞｼｯｸM-PRO" pitchFamily="50" charset="-128"/>
                <a:ea typeface="HG丸ｺﾞｼｯｸM-PRO" pitchFamily="50" charset="-128"/>
              </a:rPr>
              <a:t>や同種の官吏は、</a:t>
            </a:r>
            <a:r>
              <a:rPr lang="en-US" altLang="ja-JP" sz="2800" b="1" dirty="0" smtClean="0">
                <a:latin typeface="Arial" pitchFamily="34" charset="0"/>
                <a:ea typeface="HG丸ｺﾞｼｯｸM-PRO" pitchFamily="50" charset="-128"/>
                <a:cs typeface="Arial" pitchFamily="34" charset="0"/>
              </a:rPr>
              <a:t>K</a:t>
            </a:r>
            <a:r>
              <a:rPr lang="ja-JP" altLang="en-US" sz="2800" b="1" dirty="0" err="1" smtClean="0">
                <a:latin typeface="HG丸ｺﾞｼｯｸM-PRO" pitchFamily="50" charset="-128"/>
                <a:ea typeface="HG丸ｺﾞｼｯｸM-PRO" pitchFamily="50" charset="-128"/>
              </a:rPr>
              <a:t>を</a:t>
            </a:r>
            <a:r>
              <a:rPr lang="ja-JP" altLang="en-US" sz="2800" b="1" dirty="0" err="1">
                <a:latin typeface="HG丸ｺﾞｼｯｸM-PRO" pitchFamily="50" charset="-128"/>
                <a:ea typeface="HG丸ｺﾞｼｯｸM-PRO" pitchFamily="50" charset="-128"/>
              </a:rPr>
              <a:t>掣</a:t>
            </a:r>
            <a:r>
              <a:rPr lang="ja-JP" altLang="en-US" sz="2800" b="1" dirty="0">
                <a:latin typeface="HG丸ｺﾞｼｯｸM-PRO" pitchFamily="50" charset="-128"/>
                <a:ea typeface="HG丸ｺﾞｼｯｸM-PRO" pitchFamily="50" charset="-128"/>
              </a:rPr>
              <a:t>肘</a:t>
            </a:r>
            <a:r>
              <a:rPr lang="ja-JP" altLang="en-US" sz="2800" b="1" dirty="0" smtClean="0">
                <a:latin typeface="HG丸ｺﾞｼｯｸM-PRO" pitchFamily="50" charset="-128"/>
                <a:ea typeface="HG丸ｺﾞｼｯｸM-PRO" pitchFamily="50" charset="-128"/>
              </a:rPr>
              <a:t>する法の執行を命じられていた</a:t>
            </a:r>
            <a:r>
              <a:rPr lang="ja-JP" altLang="en-US" sz="2800" dirty="0" smtClean="0">
                <a:latin typeface="HG丸ｺﾞｼｯｸM-PRO" pitchFamily="50" charset="-128"/>
                <a:ea typeface="HG丸ｺﾞｼｯｸM-PRO" pitchFamily="50" charset="-128"/>
              </a:rPr>
              <a:t>。</a:t>
            </a:r>
            <a:endParaRPr lang="en-US" altLang="ja-JP" sz="2800" dirty="0" smtClean="0">
              <a:latin typeface="HG丸ｺﾞｼｯｸM-PRO" pitchFamily="50" charset="-128"/>
              <a:ea typeface="HG丸ｺﾞｼｯｸM-PRO" pitchFamily="50" charset="-128"/>
            </a:endParaRPr>
          </a:p>
          <a:p>
            <a:endParaRPr lang="en-US" altLang="ja-JP" sz="2800" dirty="0" smtClean="0">
              <a:latin typeface="HG丸ｺﾞｼｯｸM-PRO" pitchFamily="50" charset="-128"/>
              <a:ea typeface="HG丸ｺﾞｼｯｸM-PRO" pitchFamily="50" charset="-128"/>
            </a:endParaRPr>
          </a:p>
          <a:p>
            <a:r>
              <a:rPr lang="ja-JP" altLang="en-US" sz="2800" b="1" dirty="0" smtClean="0">
                <a:latin typeface="HG丸ｺﾞｼｯｸM-PRO" pitchFamily="50" charset="-128"/>
                <a:ea typeface="HG丸ｺﾞｼｯｸM-PRO" pitchFamily="50" charset="-128"/>
              </a:rPr>
              <a:t>       ケマリエ碑文の解釈に基づく</a:t>
            </a:r>
            <a:r>
              <a:rPr lang="en-US" altLang="ja-JP" sz="2800" b="1" dirty="0" smtClean="0">
                <a:latin typeface="Arial" pitchFamily="34" charset="0"/>
                <a:ea typeface="HG丸ｺﾞｼｯｸM-PRO" pitchFamily="50" charset="-128"/>
                <a:cs typeface="Arial" pitchFamily="34" charset="0"/>
              </a:rPr>
              <a:t>K</a:t>
            </a:r>
            <a:r>
              <a:rPr lang="ja-JP" altLang="en-US" sz="2800" b="1" dirty="0" smtClean="0">
                <a:latin typeface="HG丸ｺﾞｼｯｸM-PRO" pitchFamily="50" charset="-128"/>
                <a:ea typeface="HG丸ｺﾞｼｯｸM-PRO" pitchFamily="50" charset="-128"/>
              </a:rPr>
              <a:t>と</a:t>
            </a:r>
            <a:r>
              <a:rPr lang="en-US" altLang="ja-JP" sz="2800" b="1" dirty="0" smtClean="0">
                <a:latin typeface="Arial" pitchFamily="34" charset="0"/>
                <a:ea typeface="HG丸ｺﾞｼｯｸM-PRO" pitchFamily="50" charset="-128"/>
                <a:cs typeface="Arial" pitchFamily="34" charset="0"/>
              </a:rPr>
              <a:t>F</a:t>
            </a:r>
            <a:r>
              <a:rPr lang="ja-JP" altLang="en-US" sz="2800" b="1" dirty="0" smtClean="0">
                <a:latin typeface="HG丸ｺﾞｼｯｸM-PRO" pitchFamily="50" charset="-128"/>
                <a:ea typeface="HG丸ｺﾞｼｯｸM-PRO" pitchFamily="50" charset="-128"/>
              </a:rPr>
              <a:t>の同属視もいまや困難</a:t>
            </a:r>
            <a:r>
              <a:rPr lang="ja-JP" altLang="en-US" sz="2800" b="1" dirty="0">
                <a:latin typeface="HG丸ｺﾞｼｯｸM-PRO" pitchFamily="50" charset="-128"/>
                <a:ea typeface="HG丸ｺﾞｼｯｸM-PRO" pitchFamily="50" charset="-128"/>
              </a:rPr>
              <a:t>。</a:t>
            </a:r>
            <a:r>
              <a:rPr lang="ja-JP" altLang="en-US" sz="2800" b="1" dirty="0" smtClean="0">
                <a:latin typeface="HG丸ｺﾞｼｯｸM-PRO" pitchFamily="50" charset="-128"/>
                <a:ea typeface="HG丸ｺﾞｼｯｸM-PRO" pitchFamily="50" charset="-128"/>
              </a:rPr>
              <a:t>ふたつの碑文には、属州</a:t>
            </a:r>
            <a:endParaRPr lang="en-US" altLang="ja-JP" sz="2800" b="1" dirty="0" smtClean="0">
              <a:latin typeface="HG丸ｺﾞｼｯｸM-PRO" pitchFamily="50" charset="-128"/>
              <a:ea typeface="HG丸ｺﾞｼｯｸM-PRO" pitchFamily="50" charset="-128"/>
            </a:endParaRPr>
          </a:p>
          <a:p>
            <a:r>
              <a:rPr lang="en-US" altLang="ja-JP" sz="2800" b="1" dirty="0" smtClean="0">
                <a:latin typeface="HG丸ｺﾞｼｯｸM-PRO" pitchFamily="50" charset="-128"/>
                <a:ea typeface="HG丸ｺﾞｼｯｸM-PRO" pitchFamily="50" charset="-128"/>
              </a:rPr>
              <a:t>       </a:t>
            </a:r>
            <a:r>
              <a:rPr lang="ja-JP" altLang="en-US" sz="2800" b="1" dirty="0" smtClean="0">
                <a:latin typeface="HG丸ｺﾞｼｯｸM-PRO" pitchFamily="50" charset="-128"/>
                <a:ea typeface="HG丸ｺﾞｼｯｸM-PRO" pitchFamily="50" charset="-128"/>
              </a:rPr>
              <a:t>官吏機構統制技術の未成熟が見て取れるのみ。</a:t>
            </a:r>
            <a:endParaRPr lang="en-US" altLang="ja-JP" sz="2800" b="1" dirty="0" smtClean="0">
              <a:latin typeface="HG丸ｺﾞｼｯｸM-PRO" pitchFamily="50" charset="-128"/>
              <a:ea typeface="HG丸ｺﾞｼｯｸM-PRO" pitchFamily="50" charset="-128"/>
            </a:endParaRPr>
          </a:p>
        </p:txBody>
      </p:sp>
      <p:sp>
        <p:nvSpPr>
          <p:cNvPr id="1034" name="正方形/長方形 1033"/>
          <p:cNvSpPr/>
          <p:nvPr/>
        </p:nvSpPr>
        <p:spPr>
          <a:xfrm>
            <a:off x="23576694" y="22412374"/>
            <a:ext cx="4288597" cy="449195"/>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正方形/長方形 1035"/>
          <p:cNvSpPr/>
          <p:nvPr/>
        </p:nvSpPr>
        <p:spPr>
          <a:xfrm>
            <a:off x="3906739" y="24556595"/>
            <a:ext cx="7776864" cy="378904"/>
          </a:xfrm>
          <a:prstGeom prst="rect">
            <a:avLst/>
          </a:prstGeom>
          <a:solidFill>
            <a:srgbClr val="92D05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8" name="曲線コネクタ 1037"/>
          <p:cNvCxnSpPr>
            <a:endCxn id="56" idx="1"/>
          </p:cNvCxnSpPr>
          <p:nvPr/>
        </p:nvCxnSpPr>
        <p:spPr>
          <a:xfrm flipV="1">
            <a:off x="11683603" y="23192121"/>
            <a:ext cx="5995586" cy="1553926"/>
          </a:xfrm>
          <a:prstGeom prst="curvedConnector3">
            <a:avLst>
              <a:gd name="adj1" fmla="val 61807"/>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17679189" y="22972164"/>
            <a:ext cx="3445665" cy="439914"/>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7664889" y="29228211"/>
            <a:ext cx="8083418" cy="483179"/>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17679189" y="29711390"/>
            <a:ext cx="4773090" cy="454986"/>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3" name="角丸四角形 1052"/>
          <p:cNvSpPr/>
          <p:nvPr/>
        </p:nvSpPr>
        <p:spPr>
          <a:xfrm>
            <a:off x="2366138" y="34209500"/>
            <a:ext cx="13465353" cy="3684594"/>
          </a:xfrm>
          <a:prstGeom prst="roundRect">
            <a:avLst/>
          </a:prstGeom>
          <a:solidFill>
            <a:srgbClr val="FFFF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8190921" y="22412374"/>
            <a:ext cx="738389" cy="584775"/>
          </a:xfrm>
          <a:prstGeom prst="rect">
            <a:avLst/>
          </a:prstGeom>
          <a:noFill/>
        </p:spPr>
        <p:txBody>
          <a:bodyPr wrap="square" rtlCol="0">
            <a:spAutoFit/>
          </a:bodyPr>
          <a:lstStyle/>
          <a:p>
            <a:r>
              <a:rPr kumimoji="1" lang="ja-JP" altLang="en-US" sz="3200" dirty="0" smtClean="0"/>
              <a:t>①</a:t>
            </a:r>
            <a:endParaRPr kumimoji="1" lang="ja-JP" altLang="en-US" sz="3200" dirty="0"/>
          </a:p>
        </p:txBody>
      </p:sp>
      <p:pic>
        <p:nvPicPr>
          <p:cNvPr id="5" name="Picture 2" descr="C:\Users\Public\Pictures\agabey\P811032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47779" y="11899493"/>
            <a:ext cx="5741791" cy="76557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cxnSp>
        <p:nvCxnSpPr>
          <p:cNvPr id="25" name="曲線コネクタ 24"/>
          <p:cNvCxnSpPr/>
          <p:nvPr/>
        </p:nvCxnSpPr>
        <p:spPr>
          <a:xfrm>
            <a:off x="14681398" y="27524945"/>
            <a:ext cx="2952410" cy="2413939"/>
          </a:xfrm>
          <a:prstGeom prst="curvedConnector3">
            <a:avLst>
              <a:gd name="adj1" fmla="val 8996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22841239" y="28724155"/>
            <a:ext cx="2623346" cy="504056"/>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4087209" y="27740966"/>
            <a:ext cx="1830171" cy="432048"/>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051553" y="30909318"/>
            <a:ext cx="13743713" cy="8402300"/>
          </a:xfrm>
          <a:prstGeom prst="rect">
            <a:avLst/>
          </a:prstGeom>
          <a:noFill/>
        </p:spPr>
        <p:txBody>
          <a:bodyPr wrap="square" rtlCol="0">
            <a:spAutoFit/>
          </a:bodyPr>
          <a:lstStyle/>
          <a:p>
            <a:r>
              <a:rPr lang="en-US" altLang="ja-JP" sz="4800" b="1" dirty="0">
                <a:latin typeface="HG丸ｺﾞｼｯｸM-PRO" pitchFamily="50" charset="-128"/>
                <a:ea typeface="HG丸ｺﾞｼｯｸM-PRO" pitchFamily="50" charset="-128"/>
              </a:rPr>
              <a:t>§</a:t>
            </a:r>
            <a:r>
              <a:rPr lang="en-US" altLang="ja-JP" sz="4800" b="1" dirty="0" err="1">
                <a:latin typeface="HG丸ｺﾞｼｯｸM-PRO" pitchFamily="50" charset="-128"/>
                <a:ea typeface="HG丸ｺﾞｼｯｸM-PRO" pitchFamily="50" charset="-128"/>
              </a:rPr>
              <a:t>kolletiones</a:t>
            </a:r>
            <a:r>
              <a:rPr lang="ja-JP" altLang="en-US" sz="4800" b="1" dirty="0">
                <a:latin typeface="HG丸ｺﾞｼｯｸM-PRO" pitchFamily="50" charset="-128"/>
                <a:ea typeface="HG丸ｺﾞｼｯｸM-PRO" pitchFamily="50" charset="-128"/>
              </a:rPr>
              <a:t>の起源と役割－その導入の意味</a:t>
            </a:r>
            <a:endParaRPr lang="en-US" altLang="ja-JP" sz="4800" b="1" dirty="0">
              <a:latin typeface="HG丸ｺﾞｼｯｸM-PRO" pitchFamily="50" charset="-128"/>
              <a:ea typeface="HG丸ｺﾞｼｯｸM-PRO" pitchFamily="50" charset="-128"/>
            </a:endParaRPr>
          </a:p>
          <a:p>
            <a:r>
              <a:rPr lang="en-US" altLang="ja-JP" sz="2800" dirty="0">
                <a:latin typeface="HG丸ｺﾞｼｯｸM-PRO" pitchFamily="50" charset="-128"/>
                <a:ea typeface="HG丸ｺﾞｼｯｸM-PRO" pitchFamily="50" charset="-128"/>
              </a:rPr>
              <a:t> </a:t>
            </a:r>
            <a:r>
              <a:rPr lang="en-US" altLang="ja-JP" sz="2800" dirty="0" smtClean="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・武装属州下</a:t>
            </a:r>
            <a:r>
              <a:rPr lang="ja-JP" altLang="en-US" sz="2800" dirty="0">
                <a:latin typeface="HG丸ｺﾞｼｯｸM-PRO" pitchFamily="50" charset="-128"/>
                <a:ea typeface="HG丸ｺﾞｼｯｸM-PRO" pitchFamily="50" charset="-128"/>
              </a:rPr>
              <a:t>モエシアで皇帝財産を守備する下級兵士が</a:t>
            </a:r>
            <a:r>
              <a:rPr lang="en-US" altLang="ja-JP" sz="2800" dirty="0">
                <a:latin typeface="HG丸ｺﾞｼｯｸM-PRO" pitchFamily="50" charset="-128"/>
                <a:ea typeface="HG丸ｺﾞｼｯｸM-PRO" pitchFamily="50" charset="-128"/>
              </a:rPr>
              <a:t>2</a:t>
            </a:r>
            <a:r>
              <a:rPr lang="ja-JP" altLang="en-US" sz="2800" dirty="0">
                <a:latin typeface="HG丸ｺﾞｼｯｸM-PRO" pitchFamily="50" charset="-128"/>
                <a:ea typeface="HG丸ｺﾞｼｯｸM-PRO" pitchFamily="50" charset="-128"/>
              </a:rPr>
              <a:t>世紀に存在</a:t>
            </a:r>
            <a:r>
              <a:rPr lang="ja-JP" altLang="en-US" sz="2800" dirty="0" smtClean="0">
                <a:latin typeface="HG丸ｺﾞｼｯｸM-PRO" pitchFamily="50" charset="-128"/>
                <a:ea typeface="HG丸ｺﾞｼｯｸM-PRO" pitchFamily="50" charset="-128"/>
              </a:rPr>
              <a:t>。歩兵百人隊</a:t>
            </a:r>
            <a:endParaRPr lang="en-US" altLang="ja-JP" sz="2800" dirty="0" smtClean="0">
              <a:latin typeface="HG丸ｺﾞｼｯｸM-PRO" pitchFamily="50" charset="-128"/>
              <a:ea typeface="HG丸ｺﾞｼｯｸM-PRO" pitchFamily="50" charset="-128"/>
            </a:endParaRPr>
          </a:p>
          <a:p>
            <a:r>
              <a:rPr lang="en-US" altLang="ja-JP" sz="2800" dirty="0">
                <a:latin typeface="HG丸ｺﾞｼｯｸM-PRO" pitchFamily="50" charset="-128"/>
                <a:ea typeface="HG丸ｺﾞｼｯｸM-PRO" pitchFamily="50" charset="-128"/>
              </a:rPr>
              <a:t> </a:t>
            </a:r>
            <a:r>
              <a:rPr lang="en-US" altLang="ja-JP" sz="2800" dirty="0" smtClean="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 長</a:t>
            </a:r>
            <a:r>
              <a:rPr lang="ja-JP" altLang="en-US" sz="2800" dirty="0">
                <a:latin typeface="HG丸ｺﾞｼｯｸM-PRO" pitchFamily="50" charset="-128"/>
                <a:ea typeface="HG丸ｺﾞｼｯｸM-PRO" pitchFamily="50" charset="-128"/>
              </a:rPr>
              <a:t>や騎兵十人隊長ら下士官に率いられる。その名を</a:t>
            </a:r>
            <a:r>
              <a:rPr lang="en-US" altLang="ja-JP" sz="2800" dirty="0" err="1" smtClean="0">
                <a:latin typeface="Arial" pitchFamily="34" charset="0"/>
                <a:ea typeface="HG丸ｺﾞｼｯｸM-PRO" pitchFamily="50" charset="-128"/>
                <a:cs typeface="Arial" pitchFamily="34" charset="0"/>
              </a:rPr>
              <a:t>numeri</a:t>
            </a:r>
            <a:r>
              <a:rPr lang="en-US" altLang="ja-JP" sz="2800" dirty="0" smtClean="0">
                <a:latin typeface="Arial" pitchFamily="34" charset="0"/>
                <a:ea typeface="HG丸ｺﾞｼｯｸM-PRO" pitchFamily="50" charset="-128"/>
                <a:cs typeface="Arial" pitchFamily="34" charset="0"/>
              </a:rPr>
              <a:t> </a:t>
            </a:r>
            <a:r>
              <a:rPr lang="en-US" altLang="ja-JP" sz="2800" b="1" dirty="0" err="1" smtClean="0">
                <a:latin typeface="Arial" pitchFamily="34" charset="0"/>
                <a:ea typeface="HG丸ｺﾞｼｯｸM-PRO" pitchFamily="50" charset="-128"/>
                <a:cs typeface="Arial" pitchFamily="34" charset="0"/>
              </a:rPr>
              <a:t>collati</a:t>
            </a:r>
            <a:r>
              <a:rPr lang="en-US" altLang="ja-JP" sz="2800" dirty="0" smtClean="0">
                <a:latin typeface="Arial" pitchFamily="34" charset="0"/>
                <a:ea typeface="HG丸ｺﾞｼｯｸM-PRO" pitchFamily="50" charset="-128"/>
                <a:cs typeface="Arial" pitchFamily="34" charset="0"/>
              </a:rPr>
              <a:t>  </a:t>
            </a:r>
            <a:r>
              <a:rPr lang="en-US" altLang="ja-JP" sz="2800" dirty="0" err="1" smtClean="0">
                <a:latin typeface="Arial" pitchFamily="34" charset="0"/>
                <a:ea typeface="HG丸ｺﾞｼｯｸM-PRO" pitchFamily="50" charset="-128"/>
                <a:cs typeface="Arial" pitchFamily="34" charset="0"/>
              </a:rPr>
              <a:t>regionariorum</a:t>
            </a:r>
            <a:endParaRPr lang="en-US" altLang="ja-JP" sz="2800" dirty="0" smtClean="0">
              <a:latin typeface="Arial" pitchFamily="34" charset="0"/>
              <a:ea typeface="HG丸ｺﾞｼｯｸM-PRO" pitchFamily="50" charset="-128"/>
              <a:cs typeface="Arial" pitchFamily="34" charset="0"/>
            </a:endParaRPr>
          </a:p>
          <a:p>
            <a:r>
              <a:rPr lang="en-US" altLang="ja-JP" sz="2800" dirty="0">
                <a:latin typeface="Arial" pitchFamily="34" charset="0"/>
                <a:ea typeface="HG丸ｺﾞｼｯｸM-PRO" pitchFamily="50" charset="-128"/>
                <a:cs typeface="Arial" pitchFamily="34" charset="0"/>
              </a:rPr>
              <a:t> </a:t>
            </a:r>
            <a:r>
              <a:rPr lang="en-US" altLang="ja-JP" sz="2800" dirty="0" smtClean="0">
                <a:latin typeface="Arial" pitchFamily="34" charset="0"/>
                <a:ea typeface="HG丸ｺﾞｼｯｸM-PRO" pitchFamily="50" charset="-128"/>
                <a:cs typeface="Arial" pitchFamily="34" charset="0"/>
              </a:rPr>
              <a:t>     </a:t>
            </a:r>
            <a:r>
              <a:rPr lang="ja-JP" altLang="en-US" sz="2800" dirty="0" smtClean="0">
                <a:latin typeface="HG丸ｺﾞｼｯｸM-PRO" pitchFamily="50" charset="-128"/>
                <a:ea typeface="HG丸ｺﾞｼｯｸM-PRO" pitchFamily="50" charset="-128"/>
              </a:rPr>
              <a:t> </a:t>
            </a:r>
            <a:r>
              <a:rPr lang="en-US" altLang="ja-JP" sz="2800" dirty="0" smtClean="0">
                <a:latin typeface="HG丸ｺﾞｼｯｸM-PRO" pitchFamily="50" charset="-128"/>
                <a:ea typeface="HG丸ｺﾞｼｯｸM-PRO" pitchFamily="50" charset="-128"/>
              </a:rPr>
              <a:t>(</a:t>
            </a:r>
            <a:r>
              <a:rPr lang="en-US" altLang="ja-JP" sz="2800" dirty="0" err="1" smtClean="0">
                <a:latin typeface="Arial" pitchFamily="34" charset="0"/>
                <a:ea typeface="HG丸ｺﾞｼｯｸM-PRO" pitchFamily="50" charset="-128"/>
                <a:cs typeface="Arial" pitchFamily="34" charset="0"/>
              </a:rPr>
              <a:t>Speidel</a:t>
            </a:r>
            <a:r>
              <a:rPr lang="en-US" altLang="ja-JP" sz="2800" dirty="0" smtClean="0">
                <a:latin typeface="Arial" pitchFamily="34" charset="0"/>
                <a:ea typeface="HG丸ｺﾞｼｯｸM-PRO" pitchFamily="50" charset="-128"/>
                <a:cs typeface="Arial" pitchFamily="34" charset="0"/>
              </a:rPr>
              <a:t>, 1984</a:t>
            </a:r>
            <a:r>
              <a:rPr lang="en-US" altLang="ja-JP" sz="2800" dirty="0" smtClean="0">
                <a:latin typeface="HG丸ｺﾞｼｯｸM-PRO" pitchFamily="50" charset="-128"/>
                <a:ea typeface="HG丸ｺﾞｼｯｸM-PRO" pitchFamily="50" charset="-128"/>
              </a:rPr>
              <a:t>) </a:t>
            </a:r>
            <a:r>
              <a:rPr lang="ja-JP" altLang="en-US" sz="2800" dirty="0" err="1">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転訛の説明には文法的にやや難あるも、これが起源か。アー</a:t>
            </a:r>
            <a:endParaRPr lang="en-US" altLang="ja-JP" sz="2800" dirty="0" smtClean="0">
              <a:latin typeface="HG丸ｺﾞｼｯｸM-PRO" pitchFamily="50" charset="-128"/>
              <a:ea typeface="HG丸ｺﾞｼｯｸM-PRO" pitchFamily="50" charset="-128"/>
            </a:endParaRPr>
          </a:p>
          <a:p>
            <a:r>
              <a:rPr lang="en-US" altLang="ja-JP" sz="2800" dirty="0">
                <a:latin typeface="HG丸ｺﾞｼｯｸM-PRO" pitchFamily="50" charset="-128"/>
                <a:ea typeface="HG丸ｺﾞｼｯｸM-PRO" pitchFamily="50" charset="-128"/>
              </a:rPr>
              <a:t> </a:t>
            </a:r>
            <a:r>
              <a:rPr lang="en-US" altLang="ja-JP" sz="2800" dirty="0" smtClean="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ベイ、ケマリエ両地区を含むフィラデルフィア管区</a:t>
            </a:r>
            <a:r>
              <a:rPr lang="en-US" altLang="ja-JP" sz="2800" dirty="0" err="1" smtClean="0">
                <a:latin typeface="Arial" pitchFamily="34" charset="0"/>
                <a:ea typeface="HG丸ｺﾞｼｯｸM-PRO" pitchFamily="50" charset="-128"/>
                <a:cs typeface="Arial" pitchFamily="34" charset="0"/>
              </a:rPr>
              <a:t>regio</a:t>
            </a:r>
            <a:r>
              <a:rPr lang="en-US" altLang="ja-JP" sz="2800" dirty="0" smtClean="0">
                <a:latin typeface="Arial" pitchFamily="34" charset="0"/>
                <a:ea typeface="HG丸ｺﾞｼｯｸM-PRO" pitchFamily="50" charset="-128"/>
                <a:cs typeface="Arial" pitchFamily="34" charset="0"/>
              </a:rPr>
              <a:t> </a:t>
            </a:r>
            <a:r>
              <a:rPr lang="en-US" altLang="ja-JP" sz="2800" dirty="0" err="1" smtClean="0">
                <a:latin typeface="Arial" pitchFamily="34" charset="0"/>
                <a:ea typeface="HG丸ｺﾞｼｯｸM-PRO" pitchFamily="50" charset="-128"/>
                <a:cs typeface="Arial" pitchFamily="34" charset="0"/>
              </a:rPr>
              <a:t>Philadelphena</a:t>
            </a:r>
            <a:r>
              <a:rPr lang="ja-JP" altLang="en-US" sz="2800" dirty="0" smtClean="0">
                <a:latin typeface="HG丸ｺﾞｼｯｸM-PRO" pitchFamily="50" charset="-128"/>
                <a:ea typeface="HG丸ｺﾞｼｯｸM-PRO" pitchFamily="50" charset="-128"/>
              </a:rPr>
              <a:t>の皇帝</a:t>
            </a:r>
            <a:endParaRPr lang="en-US" altLang="ja-JP" sz="2800" dirty="0" smtClean="0">
              <a:latin typeface="HG丸ｺﾞｼｯｸM-PRO" pitchFamily="50" charset="-128"/>
              <a:ea typeface="HG丸ｺﾞｼｯｸM-PRO" pitchFamily="50" charset="-128"/>
            </a:endParaRPr>
          </a:p>
          <a:p>
            <a:r>
              <a:rPr lang="en-US" altLang="ja-JP" sz="2800" dirty="0">
                <a:latin typeface="HG丸ｺﾞｼｯｸM-PRO" pitchFamily="50" charset="-128"/>
                <a:ea typeface="HG丸ｺﾞｼｯｸM-PRO" pitchFamily="50" charset="-128"/>
              </a:rPr>
              <a:t> </a:t>
            </a:r>
            <a:r>
              <a:rPr lang="en-US" altLang="ja-JP" sz="2800" dirty="0" smtClean="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財産</a:t>
            </a:r>
            <a:r>
              <a:rPr lang="ja-JP" altLang="en-US" sz="2800" dirty="0">
                <a:latin typeface="HG丸ｺﾞｼｯｸM-PRO" pitchFamily="50" charset="-128"/>
                <a:ea typeface="HG丸ｺﾞｼｯｸM-PRO" pitchFamily="50" charset="-128"/>
              </a:rPr>
              <a:t>を盗賊等から保護する任務。</a:t>
            </a:r>
            <a:r>
              <a:rPr lang="ja-JP" altLang="en-US" sz="2800" dirty="0" smtClean="0">
                <a:latin typeface="HG丸ｺﾞｼｯｸM-PRO" pitchFamily="50" charset="-128"/>
                <a:ea typeface="HG丸ｺﾞｼｯｸM-PRO" pitchFamily="50" charset="-128"/>
              </a:rPr>
              <a:t>将校で</a:t>
            </a:r>
            <a:r>
              <a:rPr lang="ja-JP" altLang="en-US" sz="2800" dirty="0">
                <a:latin typeface="HG丸ｺﾞｼｯｸM-PRO" pitchFamily="50" charset="-128"/>
                <a:ea typeface="HG丸ｺﾞｼｯｸM-PRO" pitchFamily="50" charset="-128"/>
              </a:rPr>
              <a:t>ある</a:t>
            </a:r>
            <a:r>
              <a:rPr lang="en-US" altLang="ja-JP" sz="2800" dirty="0">
                <a:latin typeface="HG丸ｺﾞｼｯｸM-PRO" pitchFamily="50" charset="-128"/>
                <a:ea typeface="HG丸ｺﾞｼｯｸM-PRO" pitchFamily="50" charset="-128"/>
              </a:rPr>
              <a:t>F</a:t>
            </a:r>
            <a:r>
              <a:rPr lang="ja-JP" altLang="en-US" sz="2800" dirty="0">
                <a:latin typeface="HG丸ｺﾞｼｯｸM-PRO" pitchFamily="50" charset="-128"/>
                <a:ea typeface="HG丸ｺﾞｼｯｸM-PRO" pitchFamily="50" charset="-128"/>
              </a:rPr>
              <a:t>とは</a:t>
            </a:r>
            <a:r>
              <a:rPr lang="ja-JP" altLang="en-US" sz="2800" b="1" dirty="0">
                <a:latin typeface="HG丸ｺﾞｼｯｸM-PRO" pitchFamily="50" charset="-128"/>
                <a:ea typeface="HG丸ｺﾞｼｯｸM-PRO" pitchFamily="50" charset="-128"/>
              </a:rPr>
              <a:t>、 </a:t>
            </a:r>
            <a:r>
              <a:rPr lang="ja-JP" altLang="en-US" sz="2800" dirty="0">
                <a:latin typeface="HG丸ｺﾞｼｯｸM-PRO" pitchFamily="50" charset="-128"/>
                <a:ea typeface="HG丸ｺﾞｼｯｸM-PRO" pitchFamily="50" charset="-128"/>
              </a:rPr>
              <a:t>地位も役割も異なる</a:t>
            </a:r>
            <a:r>
              <a:rPr lang="ja-JP" altLang="en-US" sz="2800" dirty="0" smtClean="0">
                <a:latin typeface="HG丸ｺﾞｼｯｸM-PRO" pitchFamily="50" charset="-128"/>
                <a:ea typeface="HG丸ｺﾞｼｯｸM-PRO" pitchFamily="50" charset="-128"/>
              </a:rPr>
              <a:t>。</a:t>
            </a:r>
            <a:endParaRPr lang="en-US" altLang="ja-JP" sz="2800" dirty="0" smtClean="0">
              <a:latin typeface="HG丸ｺﾞｼｯｸM-PRO" pitchFamily="50" charset="-128"/>
              <a:ea typeface="HG丸ｺﾞｼｯｸM-PRO" pitchFamily="50" charset="-128"/>
            </a:endParaRPr>
          </a:p>
          <a:p>
            <a:endParaRPr lang="en-US" altLang="ja-JP" sz="3200" dirty="0">
              <a:latin typeface="HG丸ｺﾞｼｯｸM-PRO" pitchFamily="50" charset="-128"/>
              <a:ea typeface="HG丸ｺﾞｼｯｸM-PRO" pitchFamily="50" charset="-128"/>
            </a:endParaRPr>
          </a:p>
          <a:p>
            <a:r>
              <a:rPr lang="ja-JP" altLang="en-US" sz="3200" dirty="0" smtClean="0">
                <a:latin typeface="HG丸ｺﾞｼｯｸM-PRO" pitchFamily="50" charset="-128"/>
                <a:ea typeface="HG丸ｺﾞｼｯｸM-PRO" pitchFamily="50" charset="-128"/>
              </a:rPr>
              <a:t>　</a:t>
            </a:r>
            <a:r>
              <a:rPr lang="ja-JP" altLang="en-US" sz="3200" b="1" dirty="0" smtClean="0">
                <a:latin typeface="HG丸ｺﾞｼｯｸM-PRO" pitchFamily="50" charset="-128"/>
                <a:ea typeface="HG丸ｺﾞｼｯｸM-PRO" pitchFamily="50" charset="-128"/>
              </a:rPr>
              <a:t>結論</a:t>
            </a:r>
            <a:r>
              <a:rPr lang="ja-JP" altLang="en-US" sz="3200" dirty="0" smtClean="0">
                <a:latin typeface="HG丸ｺﾞｼｯｸM-PRO" pitchFamily="50" charset="-128"/>
                <a:ea typeface="HG丸ｺﾞｼｯｸM-PRO" pitchFamily="50" charset="-128"/>
              </a:rPr>
              <a:t>：</a:t>
            </a:r>
            <a:r>
              <a:rPr lang="en-US" altLang="ja-JP" sz="3200" dirty="0" smtClean="0">
                <a:latin typeface="HG丸ｺﾞｼｯｸM-PRO" pitchFamily="50" charset="-128"/>
                <a:ea typeface="HG丸ｺﾞｼｯｸM-PRO" pitchFamily="50" charset="-128"/>
              </a:rPr>
              <a:t>K</a:t>
            </a:r>
            <a:r>
              <a:rPr lang="ja-JP" altLang="en-US" sz="3200" dirty="0">
                <a:latin typeface="HG丸ｺﾞｼｯｸM-PRO" pitchFamily="50" charset="-128"/>
                <a:ea typeface="HG丸ｺﾞｼｯｸM-PRO" pitchFamily="50" charset="-128"/>
              </a:rPr>
              <a:t>は、</a:t>
            </a:r>
            <a:r>
              <a:rPr lang="en-US" altLang="ja-JP" sz="3200" dirty="0">
                <a:latin typeface="HG丸ｺﾞｼｯｸM-PRO" pitchFamily="50" charset="-128"/>
                <a:ea typeface="HG丸ｺﾞｼｯｸM-PRO" pitchFamily="50" charset="-128"/>
              </a:rPr>
              <a:t>2</a:t>
            </a:r>
            <a:r>
              <a:rPr lang="ja-JP" altLang="en-US" sz="3200" dirty="0">
                <a:latin typeface="HG丸ｺﾞｼｯｸM-PRO" pitchFamily="50" charset="-128"/>
                <a:ea typeface="HG丸ｺﾞｼｯｸM-PRO" pitchFamily="50" charset="-128"/>
              </a:rPr>
              <a:t>世紀以降、皇帝領が増えた地域に導入されたにすぎず</a:t>
            </a:r>
            <a:r>
              <a:rPr lang="ja-JP" altLang="en-US" sz="3200" dirty="0" smtClean="0">
                <a:latin typeface="HG丸ｺﾞｼｯｸM-PRO" pitchFamily="50" charset="-128"/>
                <a:ea typeface="HG丸ｺﾞｼｯｸM-PRO" pitchFamily="50" charset="-128"/>
              </a:rPr>
              <a:t>、</a:t>
            </a:r>
            <a:endParaRPr lang="en-US" altLang="ja-JP" sz="3200" dirty="0" smtClean="0">
              <a:latin typeface="HG丸ｺﾞｼｯｸM-PRO" pitchFamily="50" charset="-128"/>
              <a:ea typeface="HG丸ｺﾞｼｯｸM-PRO" pitchFamily="50" charset="-128"/>
            </a:endParaRPr>
          </a:p>
          <a:p>
            <a:r>
              <a:rPr lang="ja-JP" altLang="en-US" sz="3200" dirty="0" smtClean="0">
                <a:latin typeface="HG丸ｺﾞｼｯｸM-PRO" pitchFamily="50" charset="-128"/>
                <a:ea typeface="HG丸ｺﾞｼｯｸM-PRO" pitchFamily="50" charset="-128"/>
              </a:rPr>
              <a:t>　「強制国家</a:t>
            </a:r>
            <a:r>
              <a:rPr lang="ja-JP" altLang="en-US" sz="3200" dirty="0">
                <a:latin typeface="HG丸ｺﾞｼｯｸM-PRO" pitchFamily="50" charset="-128"/>
                <a:ea typeface="HG丸ｺﾞｼｯｸM-PRO" pitchFamily="50" charset="-128"/>
              </a:rPr>
              <a:t>への転機」や「民政の軍隊化」の根拠にならず。</a:t>
            </a:r>
            <a:r>
              <a:rPr lang="en-US" altLang="ja-JP" sz="3200" dirty="0">
                <a:latin typeface="HG丸ｺﾞｼｯｸM-PRO" pitchFamily="50" charset="-128"/>
                <a:ea typeface="HG丸ｺﾞｼｯｸM-PRO" pitchFamily="50" charset="-128"/>
              </a:rPr>
              <a:t>3</a:t>
            </a:r>
            <a:r>
              <a:rPr lang="ja-JP" altLang="en-US" sz="3200" dirty="0">
                <a:latin typeface="HG丸ｺﾞｼｯｸM-PRO" pitchFamily="50" charset="-128"/>
                <a:ea typeface="HG丸ｺﾞｼｯｸM-PRO" pitchFamily="50" charset="-128"/>
              </a:rPr>
              <a:t>世紀</a:t>
            </a:r>
            <a:r>
              <a:rPr lang="ja-JP" altLang="en-US" sz="3200" dirty="0" smtClean="0">
                <a:latin typeface="HG丸ｺﾞｼｯｸM-PRO" pitchFamily="50" charset="-128"/>
                <a:ea typeface="HG丸ｺﾞｼｯｸM-PRO" pitchFamily="50" charset="-128"/>
              </a:rPr>
              <a:t>エジ</a:t>
            </a:r>
            <a:endParaRPr lang="en-US" altLang="ja-JP" sz="3200" dirty="0" smtClean="0">
              <a:latin typeface="HG丸ｺﾞｼｯｸM-PRO" pitchFamily="50" charset="-128"/>
              <a:ea typeface="HG丸ｺﾞｼｯｸM-PRO" pitchFamily="50" charset="-128"/>
            </a:endParaRPr>
          </a:p>
          <a:p>
            <a:r>
              <a:rPr lang="ja-JP" altLang="en-US" sz="3200" dirty="0">
                <a:latin typeface="HG丸ｺﾞｼｯｸM-PRO" pitchFamily="50" charset="-128"/>
                <a:ea typeface="HG丸ｺﾞｼｯｸM-PRO" pitchFamily="50" charset="-128"/>
              </a:rPr>
              <a:t>　</a:t>
            </a:r>
            <a:r>
              <a:rPr lang="ja-JP" altLang="en-US" sz="3200" dirty="0" smtClean="0">
                <a:latin typeface="HG丸ｺﾞｼｯｸM-PRO" pitchFamily="50" charset="-128"/>
                <a:ea typeface="HG丸ｺﾞｼｯｸM-PRO" pitchFamily="50" charset="-128"/>
              </a:rPr>
              <a:t>プトのとある</a:t>
            </a:r>
            <a:r>
              <a:rPr lang="ja-JP" altLang="en-US" sz="3200" dirty="0">
                <a:latin typeface="HG丸ｺﾞｼｯｸM-PRO" pitchFamily="50" charset="-128"/>
                <a:ea typeface="HG丸ｺﾞｼｯｸM-PRO" pitchFamily="50" charset="-128"/>
              </a:rPr>
              <a:t>騎兵十人隊長はおそらく</a:t>
            </a:r>
            <a:r>
              <a:rPr lang="en-US" altLang="ja-JP" sz="3200" dirty="0">
                <a:latin typeface="Arial" pitchFamily="34" charset="0"/>
                <a:ea typeface="HG丸ｺﾞｼｯｸM-PRO" pitchFamily="50" charset="-128"/>
                <a:cs typeface="Arial" pitchFamily="34" charset="0"/>
              </a:rPr>
              <a:t>K</a:t>
            </a:r>
            <a:r>
              <a:rPr lang="ja-JP" altLang="en-US" sz="3200" dirty="0" err="1">
                <a:latin typeface="HG丸ｺﾞｼｯｸM-PRO" pitchFamily="50" charset="-128"/>
                <a:ea typeface="HG丸ｺﾞｼｯｸM-PRO" pitchFamily="50" charset="-128"/>
              </a:rPr>
              <a:t>の騎</a:t>
            </a:r>
            <a:r>
              <a:rPr lang="ja-JP" altLang="en-US" sz="3200" dirty="0">
                <a:latin typeface="HG丸ｺﾞｼｯｸM-PRO" pitchFamily="50" charset="-128"/>
                <a:ea typeface="HG丸ｺﾞｼｯｸM-PRO" pitchFamily="50" charset="-128"/>
              </a:rPr>
              <a:t>兵隊を率いて</a:t>
            </a:r>
            <a:r>
              <a:rPr lang="en-US" altLang="ja-JP" sz="3200" dirty="0">
                <a:latin typeface="Arial" pitchFamily="34" charset="0"/>
                <a:ea typeface="HG丸ｺﾞｼｯｸM-PRO" pitchFamily="50" charset="-128"/>
                <a:cs typeface="Arial" pitchFamily="34" charset="0"/>
              </a:rPr>
              <a:t>600</a:t>
            </a:r>
            <a:r>
              <a:rPr lang="ja-JP" altLang="en-US" sz="3200" dirty="0">
                <a:latin typeface="HG丸ｺﾞｼｯｸM-PRO" pitchFamily="50" charset="-128"/>
                <a:ea typeface="HG丸ｺﾞｼｯｸM-PRO" pitchFamily="50" charset="-128"/>
              </a:rPr>
              <a:t>人以上の</a:t>
            </a:r>
            <a:r>
              <a:rPr lang="ja-JP" altLang="en-US" sz="3200" dirty="0" smtClean="0">
                <a:latin typeface="HG丸ｺﾞｼｯｸM-PRO" pitchFamily="50" charset="-128"/>
                <a:ea typeface="HG丸ｺﾞｼｯｸM-PRO" pitchFamily="50" charset="-128"/>
              </a:rPr>
              <a:t>盗</a:t>
            </a:r>
            <a:endParaRPr lang="en-US" altLang="ja-JP" sz="3200" dirty="0" smtClean="0">
              <a:latin typeface="HG丸ｺﾞｼｯｸM-PRO" pitchFamily="50" charset="-128"/>
              <a:ea typeface="HG丸ｺﾞｼｯｸM-PRO" pitchFamily="50" charset="-128"/>
            </a:endParaRPr>
          </a:p>
          <a:p>
            <a:r>
              <a:rPr lang="ja-JP" altLang="en-US" sz="3200" dirty="0">
                <a:latin typeface="HG丸ｺﾞｼｯｸM-PRO" pitchFamily="50" charset="-128"/>
                <a:ea typeface="HG丸ｺﾞｼｯｸM-PRO" pitchFamily="50" charset="-128"/>
              </a:rPr>
              <a:t>　</a:t>
            </a:r>
            <a:r>
              <a:rPr lang="ja-JP" altLang="en-US" sz="3200" dirty="0" smtClean="0">
                <a:latin typeface="HG丸ｺﾞｼｯｸM-PRO" pitchFamily="50" charset="-128"/>
                <a:ea typeface="HG丸ｺﾞｼｯｸM-PRO" pitchFamily="50" charset="-128"/>
              </a:rPr>
              <a:t>賊を逮捕</a:t>
            </a:r>
            <a:r>
              <a:rPr lang="ja-JP" altLang="en-US" sz="3200" dirty="0">
                <a:latin typeface="HG丸ｺﾞｼｯｸM-PRO" pitchFamily="50" charset="-128"/>
                <a:ea typeface="HG丸ｺﾞｼｯｸM-PRO" pitchFamily="50" charset="-128"/>
              </a:rPr>
              <a:t>したと</a:t>
            </a:r>
            <a:r>
              <a:rPr lang="ja-JP" altLang="en-US" sz="3200" dirty="0" smtClean="0">
                <a:latin typeface="HG丸ｺﾞｼｯｸM-PRO" pitchFamily="50" charset="-128"/>
                <a:ea typeface="HG丸ｺﾞｼｯｸM-PRO" pitchFamily="50" charset="-128"/>
              </a:rPr>
              <a:t>いう</a:t>
            </a:r>
            <a:r>
              <a:rPr lang="en-US" altLang="ja-JP" sz="2800" dirty="0" smtClean="0">
                <a:latin typeface="HG丸ｺﾞｼｯｸM-PRO" pitchFamily="50" charset="-128"/>
                <a:ea typeface="HG丸ｺﾞｼｯｸM-PRO" pitchFamily="50" charset="-128"/>
              </a:rPr>
              <a:t>(</a:t>
            </a:r>
            <a:r>
              <a:rPr lang="en-US" altLang="ja-JP" sz="2800" dirty="0" smtClean="0">
                <a:latin typeface="Arial" pitchFamily="34" charset="0"/>
                <a:ea typeface="HG丸ｺﾞｼｯｸM-PRO" pitchFamily="50" charset="-128"/>
                <a:cs typeface="Arial" pitchFamily="34" charset="0"/>
              </a:rPr>
              <a:t>Rea, 1993</a:t>
            </a:r>
            <a:r>
              <a:rPr lang="en-US" altLang="ja-JP" sz="2800" dirty="0" smtClean="0">
                <a:latin typeface="HG丸ｺﾞｼｯｸM-PRO" pitchFamily="50" charset="-128"/>
                <a:ea typeface="HG丸ｺﾞｼｯｸM-PRO" pitchFamily="50" charset="-128"/>
              </a:rPr>
              <a:t>)</a:t>
            </a:r>
            <a:r>
              <a:rPr lang="ja-JP" altLang="en-US" sz="3200" dirty="0" err="1" smtClean="0">
                <a:latin typeface="HG丸ｺﾞｼｯｸM-PRO" pitchFamily="50" charset="-128"/>
                <a:ea typeface="HG丸ｺﾞｼｯｸM-PRO" pitchFamily="50" charset="-128"/>
              </a:rPr>
              <a:t>。</a:t>
            </a:r>
            <a:r>
              <a:rPr lang="ja-JP" altLang="en-US" sz="3200" dirty="0">
                <a:latin typeface="HG丸ｺﾞｼｯｸM-PRO" pitchFamily="50" charset="-128"/>
                <a:ea typeface="HG丸ｺﾞｼｯｸM-PRO" pitchFamily="50" charset="-128"/>
              </a:rPr>
              <a:t>その導入の深層</a:t>
            </a:r>
            <a:r>
              <a:rPr lang="ja-JP" altLang="en-US" sz="3200" b="1" dirty="0">
                <a:latin typeface="HG丸ｺﾞｼｯｸM-PRO" pitchFamily="50" charset="-128"/>
                <a:ea typeface="HG丸ｺﾞｼｯｸM-PRO" pitchFamily="50" charset="-128"/>
              </a:rPr>
              <a:t>に、「ローマの平和</a:t>
            </a:r>
            <a:r>
              <a:rPr lang="ja-JP" altLang="en-US" sz="3200" b="1" dirty="0" smtClean="0">
                <a:latin typeface="HG丸ｺﾞｼｯｸM-PRO" pitchFamily="50" charset="-128"/>
                <a:ea typeface="HG丸ｺﾞｼｯｸM-PRO" pitchFamily="50" charset="-128"/>
              </a:rPr>
              <a:t>」</a:t>
            </a:r>
            <a:endParaRPr lang="en-US" altLang="ja-JP" sz="3200" b="1" dirty="0" smtClean="0">
              <a:latin typeface="HG丸ｺﾞｼｯｸM-PRO" pitchFamily="50" charset="-128"/>
              <a:ea typeface="HG丸ｺﾞｼｯｸM-PRO" pitchFamily="50" charset="-128"/>
            </a:endParaRPr>
          </a:p>
          <a:p>
            <a:r>
              <a:rPr lang="ja-JP" altLang="en-US" sz="3200" b="1" dirty="0">
                <a:latin typeface="HG丸ｺﾞｼｯｸM-PRO" pitchFamily="50" charset="-128"/>
                <a:ea typeface="HG丸ｺﾞｼｯｸM-PRO" pitchFamily="50" charset="-128"/>
              </a:rPr>
              <a:t>　</a:t>
            </a:r>
            <a:r>
              <a:rPr lang="ja-JP" altLang="en-US" sz="3200" b="1" dirty="0" smtClean="0">
                <a:latin typeface="HG丸ｺﾞｼｯｸM-PRO" pitchFamily="50" charset="-128"/>
                <a:ea typeface="HG丸ｺﾞｼｯｸM-PRO" pitchFamily="50" charset="-128"/>
              </a:rPr>
              <a:t>下</a:t>
            </a:r>
            <a:r>
              <a:rPr lang="ja-JP" altLang="en-US" sz="3200" b="1" dirty="0">
                <a:latin typeface="HG丸ｺﾞｼｯｸM-PRO" pitchFamily="50" charset="-128"/>
                <a:ea typeface="HG丸ｺﾞｼｯｸM-PRO" pitchFamily="50" charset="-128"/>
              </a:rPr>
              <a:t>で</a:t>
            </a:r>
            <a:r>
              <a:rPr lang="ja-JP" altLang="en-US" sz="3200" b="1" dirty="0" smtClean="0">
                <a:latin typeface="HG丸ｺﾞｼｯｸM-PRO" pitchFamily="50" charset="-128"/>
                <a:ea typeface="HG丸ｺﾞｼｯｸM-PRO" pitchFamily="50" charset="-128"/>
              </a:rPr>
              <a:t>進展した開発</a:t>
            </a:r>
            <a:r>
              <a:rPr lang="ja-JP" altLang="en-US" sz="3200" b="1" dirty="0">
                <a:latin typeface="HG丸ｺﾞｼｯｸM-PRO" pitchFamily="50" charset="-128"/>
                <a:ea typeface="HG丸ｺﾞｼｯｸM-PRO" pitchFamily="50" charset="-128"/>
              </a:rPr>
              <a:t>の裏面にある富の偏在化</a:t>
            </a:r>
            <a:r>
              <a:rPr lang="en-US" altLang="ja-JP" sz="3200" b="1" dirty="0">
                <a:latin typeface="HG丸ｺﾞｼｯｸM-PRO" pitchFamily="50" charset="-128"/>
                <a:ea typeface="HG丸ｺﾞｼｯｸM-PRO" pitchFamily="50" charset="-128"/>
              </a:rPr>
              <a:t>-</a:t>
            </a:r>
            <a:r>
              <a:rPr lang="ja-JP" altLang="en-US" sz="3200" b="1" dirty="0">
                <a:latin typeface="HG丸ｺﾞｼｯｸM-PRO" pitchFamily="50" charset="-128"/>
                <a:ea typeface="HG丸ｺﾞｼｯｸM-PRO" pitchFamily="50" charset="-128"/>
              </a:rPr>
              <a:t>農村社会状況の</a:t>
            </a:r>
            <a:r>
              <a:rPr lang="ja-JP" altLang="en-US" sz="3200" b="1" dirty="0" smtClean="0">
                <a:latin typeface="HG丸ｺﾞｼｯｸM-PRO" pitchFamily="50" charset="-128"/>
                <a:ea typeface="HG丸ｺﾞｼｯｸM-PRO" pitchFamily="50" charset="-128"/>
              </a:rPr>
              <a:t>不安定化が</a:t>
            </a:r>
            <a:endParaRPr lang="en-US" altLang="ja-JP" sz="3200" b="1" dirty="0" smtClean="0">
              <a:latin typeface="HG丸ｺﾞｼｯｸM-PRO" pitchFamily="50" charset="-128"/>
              <a:ea typeface="HG丸ｺﾞｼｯｸM-PRO" pitchFamily="50" charset="-128"/>
            </a:endParaRPr>
          </a:p>
          <a:p>
            <a:r>
              <a:rPr lang="ja-JP" altLang="en-US" sz="3200" b="1" dirty="0">
                <a:latin typeface="HG丸ｺﾞｼｯｸM-PRO" pitchFamily="50" charset="-128"/>
                <a:ea typeface="HG丸ｺﾞｼｯｸM-PRO" pitchFamily="50" charset="-128"/>
              </a:rPr>
              <a:t>　</a:t>
            </a:r>
            <a:r>
              <a:rPr lang="ja-JP" altLang="en-US" sz="3200" b="1" dirty="0" smtClean="0">
                <a:latin typeface="HG丸ｺﾞｼｯｸM-PRO" pitchFamily="50" charset="-128"/>
                <a:ea typeface="HG丸ｺﾞｼｯｸM-PRO" pitchFamily="50" charset="-128"/>
              </a:rPr>
              <a:t>示唆</a:t>
            </a:r>
            <a:r>
              <a:rPr lang="ja-JP" altLang="en-US" sz="3200" dirty="0">
                <a:latin typeface="HG丸ｺﾞｼｯｸM-PRO" pitchFamily="50" charset="-128"/>
                <a:ea typeface="HG丸ｺﾞｼｯｸM-PRO" pitchFamily="50" charset="-128"/>
              </a:rPr>
              <a:t>される</a:t>
            </a:r>
            <a:r>
              <a:rPr lang="ja-JP" altLang="en-US" sz="3200" dirty="0" smtClean="0">
                <a:latin typeface="HG丸ｺﾞｼｯｸM-PRO" pitchFamily="50" charset="-128"/>
                <a:ea typeface="HG丸ｺﾞｼｯｸM-PRO" pitchFamily="50" charset="-128"/>
              </a:rPr>
              <a:t>。</a:t>
            </a:r>
            <a:r>
              <a:rPr lang="ja-JP" altLang="en-US" sz="3200" b="1" dirty="0">
                <a:latin typeface="HG丸ｺﾞｼｯｸM-PRO" pitchFamily="50" charset="-128"/>
                <a:ea typeface="HG丸ｺﾞｼｯｸM-PRO" pitchFamily="50" charset="-128"/>
              </a:rPr>
              <a:t>それへの皇帝政府の</a:t>
            </a:r>
            <a:r>
              <a:rPr lang="ja-JP" altLang="en-US" sz="3200" b="1" dirty="0" smtClean="0">
                <a:latin typeface="HG丸ｺﾞｼｯｸM-PRO" pitchFamily="50" charset="-128"/>
                <a:ea typeface="HG丸ｺﾞｼｯｸM-PRO" pitchFamily="50" charset="-128"/>
              </a:rPr>
              <a:t>対応は未成熟だが、請願システムの活</a:t>
            </a:r>
            <a:endParaRPr lang="en-US" altLang="ja-JP" sz="3200" b="1" dirty="0" smtClean="0">
              <a:latin typeface="HG丸ｺﾞｼｯｸM-PRO" pitchFamily="50" charset="-128"/>
              <a:ea typeface="HG丸ｺﾞｼｯｸM-PRO" pitchFamily="50" charset="-128"/>
            </a:endParaRPr>
          </a:p>
          <a:p>
            <a:r>
              <a:rPr lang="ja-JP" altLang="en-US" sz="3200" b="1" dirty="0">
                <a:latin typeface="HG丸ｺﾞｼｯｸM-PRO" pitchFamily="50" charset="-128"/>
                <a:ea typeface="HG丸ｺﾞｼｯｸM-PRO" pitchFamily="50" charset="-128"/>
              </a:rPr>
              <a:t>　</a:t>
            </a:r>
            <a:r>
              <a:rPr lang="ja-JP" altLang="en-US" sz="3200" b="1" dirty="0" smtClean="0">
                <a:latin typeface="HG丸ｺﾞｼｯｸM-PRO" pitchFamily="50" charset="-128"/>
                <a:ea typeface="HG丸ｺﾞｼｯｸM-PRO" pitchFamily="50" charset="-128"/>
              </a:rPr>
              <a:t>性化により、やがて落ち着きを見せることになる。</a:t>
            </a:r>
            <a:endParaRPr lang="en-US" altLang="ja-JP" sz="3200" dirty="0">
              <a:latin typeface="HG丸ｺﾞｼｯｸM-PRO" pitchFamily="50" charset="-128"/>
              <a:ea typeface="HG丸ｺﾞｼｯｸM-PRO" pitchFamily="50" charset="-128"/>
            </a:endParaRPr>
          </a:p>
          <a:p>
            <a:endParaRPr lang="en-US" altLang="ja-JP" sz="3200" dirty="0">
              <a:latin typeface="HG丸ｺﾞｼｯｸM-PRO" pitchFamily="50" charset="-128"/>
              <a:ea typeface="HG丸ｺﾞｼｯｸM-PRO" pitchFamily="50" charset="-128"/>
            </a:endParaRPr>
          </a:p>
          <a:p>
            <a:endParaRPr lang="en-US" altLang="ja-JP" sz="3200" b="1" dirty="0" smtClean="0">
              <a:latin typeface="HG丸ｺﾞｼｯｸM-PRO" pitchFamily="50" charset="-128"/>
              <a:ea typeface="HG丸ｺﾞｼｯｸM-PRO" pitchFamily="50" charset="-128"/>
            </a:endParaRPr>
          </a:p>
          <a:p>
            <a:r>
              <a:rPr lang="ja-JP" altLang="en-US" sz="3200" b="1" dirty="0">
                <a:latin typeface="HG丸ｺﾞｼｯｸM-PRO" pitchFamily="50" charset="-128"/>
                <a:ea typeface="HG丸ｺﾞｼｯｸM-PRO" pitchFamily="50" charset="-128"/>
              </a:rPr>
              <a:t>　</a:t>
            </a:r>
            <a:endParaRPr lang="en-US" altLang="ja-JP" sz="3200" dirty="0">
              <a:latin typeface="HG丸ｺﾞｼｯｸM-PRO" pitchFamily="50" charset="-128"/>
              <a:ea typeface="HG丸ｺﾞｼｯｸM-PRO" pitchFamily="50" charset="-128"/>
            </a:endParaRPr>
          </a:p>
        </p:txBody>
      </p:sp>
      <p:sp>
        <p:nvSpPr>
          <p:cNvPr id="40" name="テキスト ボックス 39"/>
          <p:cNvSpPr txBox="1"/>
          <p:nvPr/>
        </p:nvSpPr>
        <p:spPr>
          <a:xfrm>
            <a:off x="3294670" y="38974214"/>
            <a:ext cx="24308609" cy="1015663"/>
          </a:xfrm>
          <a:prstGeom prst="rect">
            <a:avLst/>
          </a:prstGeom>
          <a:noFill/>
        </p:spPr>
        <p:txBody>
          <a:bodyPr wrap="square" rtlCol="0">
            <a:spAutoFit/>
          </a:bodyPr>
          <a:lstStyle/>
          <a:p>
            <a:r>
              <a:rPr lang="ja-JP" altLang="en-US" sz="6000" b="1" dirty="0" smtClean="0">
                <a:solidFill>
                  <a:schemeClr val="accent1"/>
                </a:solidFill>
                <a:ea typeface="HG丸ｺﾞｼｯｸM-PRO" pitchFamily="50" charset="-128"/>
              </a:rPr>
              <a:t>第</a:t>
            </a:r>
            <a:r>
              <a:rPr lang="en-US" altLang="ja-JP" sz="6000" b="1" dirty="0" smtClean="0">
                <a:solidFill>
                  <a:schemeClr val="accent1"/>
                </a:solidFill>
                <a:ea typeface="HG丸ｺﾞｼｯｸM-PRO" pitchFamily="50" charset="-128"/>
              </a:rPr>
              <a:t>64</a:t>
            </a:r>
            <a:r>
              <a:rPr lang="ja-JP" altLang="en-US" sz="6000" b="1" dirty="0" smtClean="0">
                <a:solidFill>
                  <a:schemeClr val="accent1"/>
                </a:solidFill>
                <a:ea typeface="HG丸ｺﾞｼｯｸM-PRO" pitchFamily="50" charset="-128"/>
              </a:rPr>
              <a:t>回日本西洋史学会大会</a:t>
            </a:r>
            <a:r>
              <a:rPr lang="ja-JP" altLang="en-US" sz="6000" dirty="0" smtClean="0">
                <a:solidFill>
                  <a:schemeClr val="accent1"/>
                </a:solidFill>
                <a:ea typeface="HG丸ｺﾞｼｯｸM-PRO" pitchFamily="50" charset="-128"/>
              </a:rPr>
              <a:t>　　　　　　　　　　</a:t>
            </a:r>
            <a:r>
              <a:rPr lang="en-US" altLang="ja-JP" sz="4800" dirty="0" smtClean="0">
                <a:solidFill>
                  <a:schemeClr val="accent1"/>
                </a:solidFill>
                <a:ea typeface="HG丸ｺﾞｼｯｸM-PRO" pitchFamily="50" charset="-128"/>
              </a:rPr>
              <a:t>31 May- 1 June, 2014</a:t>
            </a:r>
            <a:r>
              <a:rPr lang="ja-JP" altLang="en-US" sz="4800" dirty="0" smtClean="0">
                <a:solidFill>
                  <a:schemeClr val="accent1"/>
                </a:solidFill>
                <a:latin typeface="HG丸ｺﾞｼｯｸM-PRO" pitchFamily="50" charset="-128"/>
                <a:ea typeface="HG丸ｺﾞｼｯｸM-PRO" pitchFamily="50" charset="-128"/>
              </a:rPr>
              <a:t>　　　</a:t>
            </a:r>
            <a:endParaRPr lang="en-US" altLang="ja-JP" sz="4800" dirty="0">
              <a:solidFill>
                <a:schemeClr val="accent1"/>
              </a:solidFill>
              <a:latin typeface="HG丸ｺﾞｼｯｸM-PRO" pitchFamily="50" charset="-128"/>
              <a:ea typeface="HG丸ｺﾞｼｯｸM-PRO" pitchFamily="50" charset="-128"/>
            </a:endParaRPr>
          </a:p>
        </p:txBody>
      </p:sp>
      <p:sp>
        <p:nvSpPr>
          <p:cNvPr id="45" name="テキスト ボックス 44"/>
          <p:cNvSpPr txBox="1"/>
          <p:nvPr/>
        </p:nvSpPr>
        <p:spPr>
          <a:xfrm>
            <a:off x="28192687" y="29246613"/>
            <a:ext cx="738389" cy="584775"/>
          </a:xfrm>
          <a:prstGeom prst="rect">
            <a:avLst/>
          </a:prstGeom>
          <a:noFill/>
        </p:spPr>
        <p:txBody>
          <a:bodyPr wrap="square" rtlCol="0">
            <a:spAutoFit/>
          </a:bodyPr>
          <a:lstStyle/>
          <a:p>
            <a:r>
              <a:rPr kumimoji="1" lang="ja-JP" altLang="en-US" sz="3200" dirty="0" smtClean="0"/>
              <a:t>②</a:t>
            </a:r>
            <a:endParaRPr kumimoji="1" lang="en-US" altLang="ja-JP" sz="3200" dirty="0" smtClean="0"/>
          </a:p>
        </p:txBody>
      </p:sp>
      <p:sp>
        <p:nvSpPr>
          <p:cNvPr id="60" name="テキスト ボックス 59"/>
          <p:cNvSpPr txBox="1"/>
          <p:nvPr/>
        </p:nvSpPr>
        <p:spPr>
          <a:xfrm>
            <a:off x="9590786" y="16651734"/>
            <a:ext cx="13856993" cy="3416320"/>
          </a:xfrm>
          <a:prstGeom prst="rect">
            <a:avLst/>
          </a:prstGeom>
          <a:noFill/>
        </p:spPr>
        <p:txBody>
          <a:bodyPr wrap="square" rtlCol="0">
            <a:spAutoFit/>
          </a:bodyPr>
          <a:lstStyle/>
          <a:p>
            <a:r>
              <a:rPr lang="en-US" altLang="ja-JP" sz="4800" b="1" dirty="0">
                <a:latin typeface="HG丸ｺﾞｼｯｸM-PRO" pitchFamily="50" charset="-128"/>
                <a:ea typeface="HG丸ｺﾞｼｯｸM-PRO" pitchFamily="50" charset="-128"/>
              </a:rPr>
              <a:t>§</a:t>
            </a:r>
            <a:r>
              <a:rPr lang="ja-JP" altLang="en-US" sz="4800" b="1" dirty="0">
                <a:latin typeface="HG丸ｺﾞｼｯｸM-PRO" pitchFamily="50" charset="-128"/>
                <a:ea typeface="HG丸ｺﾞｼｯｸM-PRO" pitchFamily="50" charset="-128"/>
              </a:rPr>
              <a:t>アーベイ碑文での</a:t>
            </a:r>
            <a:r>
              <a:rPr lang="en-US" altLang="ja-JP" sz="4800" b="1" dirty="0">
                <a:latin typeface="HG丸ｺﾞｼｯｸM-PRO" pitchFamily="50" charset="-128"/>
                <a:ea typeface="HG丸ｺﾞｼｯｸM-PRO" pitchFamily="50" charset="-128"/>
              </a:rPr>
              <a:t>F</a:t>
            </a:r>
            <a:r>
              <a:rPr lang="ja-JP" altLang="en-US" sz="4800" b="1" dirty="0">
                <a:latin typeface="HG丸ｺﾞｼｯｸM-PRO" pitchFamily="50" charset="-128"/>
                <a:ea typeface="HG丸ｺﾞｼｯｸM-PRO" pitchFamily="50" charset="-128"/>
              </a:rPr>
              <a:t>と</a:t>
            </a:r>
            <a:r>
              <a:rPr lang="en-US" altLang="ja-JP" sz="4800" b="1" dirty="0">
                <a:latin typeface="HG丸ｺﾞｼｯｸM-PRO" pitchFamily="50" charset="-128"/>
                <a:ea typeface="HG丸ｺﾞｼｯｸM-PRO" pitchFamily="50" charset="-128"/>
              </a:rPr>
              <a:t>K</a:t>
            </a:r>
            <a:r>
              <a:rPr lang="ja-JP" altLang="en-US" sz="4800" b="1" dirty="0">
                <a:latin typeface="HG丸ｺﾞｼｯｸM-PRO" pitchFamily="50" charset="-128"/>
                <a:ea typeface="HG丸ｺﾞｼｯｸM-PRO" pitchFamily="50" charset="-128"/>
              </a:rPr>
              <a:t>の関係と</a:t>
            </a:r>
            <a:r>
              <a:rPr lang="ja-JP" altLang="en-US" sz="4800" b="1" dirty="0" smtClean="0">
                <a:latin typeface="HG丸ｺﾞｼｯｸM-PRO" pitchFamily="50" charset="-128"/>
                <a:ea typeface="HG丸ｺﾞｼｯｸM-PRO" pitchFamily="50" charset="-128"/>
              </a:rPr>
              <a:t>区別</a:t>
            </a:r>
            <a:endParaRPr lang="en-US" altLang="ja-JP" sz="4800" b="1" dirty="0" smtClean="0">
              <a:latin typeface="HG丸ｺﾞｼｯｸM-PRO" pitchFamily="50" charset="-128"/>
              <a:ea typeface="HG丸ｺﾞｼｯｸM-PRO" pitchFamily="50" charset="-128"/>
            </a:endParaRPr>
          </a:p>
          <a:p>
            <a:r>
              <a:rPr lang="ja-JP" altLang="en-US" sz="2800" dirty="0" smtClean="0">
                <a:latin typeface="HG丸ｺﾞｼｯｸM-PRO" pitchFamily="50" charset="-128"/>
                <a:ea typeface="HG丸ｺﾞｼｯｸM-PRO" pitchFamily="50" charset="-128"/>
              </a:rPr>
              <a:t>・</a:t>
            </a:r>
            <a:r>
              <a:rPr lang="ja-JP" altLang="en-US" sz="2800" dirty="0">
                <a:latin typeface="HG丸ｺﾞｼｯｸM-PRO" pitchFamily="50" charset="-128"/>
                <a:ea typeface="HG丸ｺﾞｼｯｸM-PRO" pitchFamily="50" charset="-128"/>
              </a:rPr>
              <a:t>「あなた様の（＝皇帝陛下の）」と呼ばれる</a:t>
            </a:r>
            <a:r>
              <a:rPr lang="en-US" altLang="ja-JP" sz="2800" dirty="0">
                <a:latin typeface="Arial" pitchFamily="34" charset="0"/>
                <a:ea typeface="HG丸ｺﾞｼｯｸM-PRO" pitchFamily="50" charset="-128"/>
                <a:cs typeface="Arial" pitchFamily="34" charset="0"/>
              </a:rPr>
              <a:t>F</a:t>
            </a:r>
            <a:r>
              <a:rPr lang="ja-JP" altLang="en-US" sz="2800" dirty="0">
                <a:latin typeface="HG丸ｺﾞｼｯｸM-PRO" pitchFamily="50" charset="-128"/>
                <a:ea typeface="HG丸ｺﾞｼｯｸM-PRO" pitchFamily="50" charset="-128"/>
              </a:rPr>
              <a:t>→悪漢</a:t>
            </a:r>
            <a:r>
              <a:rPr lang="en-US" altLang="ja-JP" sz="2800" dirty="0">
                <a:latin typeface="Arial" pitchFamily="34" charset="0"/>
                <a:ea typeface="HG丸ｺﾞｼｯｸM-PRO" pitchFamily="50" charset="-128"/>
                <a:cs typeface="Arial" pitchFamily="34" charset="0"/>
              </a:rPr>
              <a:t>K</a:t>
            </a:r>
            <a:r>
              <a:rPr lang="ja-JP" altLang="en-US" sz="2800" dirty="0">
                <a:latin typeface="HG丸ｺﾞｼｯｸM-PRO" pitchFamily="50" charset="-128"/>
                <a:ea typeface="HG丸ｺﾞｼｯｸM-PRO" pitchFamily="50" charset="-128"/>
              </a:rPr>
              <a:t>と異なり、正義の側に</a:t>
            </a:r>
            <a:r>
              <a:rPr lang="ja-JP" altLang="en-US" sz="2800" dirty="0" smtClean="0">
                <a:latin typeface="HG丸ｺﾞｼｯｸM-PRO" pitchFamily="50" charset="-128"/>
                <a:ea typeface="HG丸ｺﾞｼｯｸM-PRO" pitchFamily="50" charset="-128"/>
              </a:rPr>
              <a:t>立つ者</a:t>
            </a:r>
            <a:endParaRPr lang="en-US" altLang="ja-JP" sz="2800" dirty="0" smtClean="0">
              <a:latin typeface="HG丸ｺﾞｼｯｸM-PRO" pitchFamily="50" charset="-128"/>
              <a:ea typeface="HG丸ｺﾞｼｯｸM-PRO" pitchFamily="50" charset="-128"/>
            </a:endParaRPr>
          </a:p>
          <a:p>
            <a:r>
              <a:rPr lang="en-US" altLang="ja-JP" sz="2800" dirty="0">
                <a:latin typeface="HG丸ｺﾞｼｯｸM-PRO" pitchFamily="50" charset="-128"/>
                <a:ea typeface="HG丸ｺﾞｼｯｸM-PRO" pitchFamily="50" charset="-128"/>
              </a:rPr>
              <a:t> </a:t>
            </a:r>
            <a:r>
              <a:rPr lang="en-US" altLang="ja-JP" sz="2800" dirty="0" smtClean="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と</a:t>
            </a:r>
            <a:r>
              <a:rPr lang="ja-JP" altLang="en-US" sz="2800" dirty="0">
                <a:latin typeface="HG丸ｺﾞｼｯｸM-PRO" pitchFamily="50" charset="-128"/>
                <a:ea typeface="HG丸ｺﾞｼｯｸM-PRO" pitchFamily="50" charset="-128"/>
              </a:rPr>
              <a:t>して提示</a:t>
            </a:r>
            <a:r>
              <a:rPr lang="ja-JP" altLang="en-US" sz="2800" dirty="0" smtClean="0">
                <a:latin typeface="HG丸ｺﾞｼｯｸM-PRO" pitchFamily="50" charset="-128"/>
                <a:ea typeface="HG丸ｺﾞｼｯｸM-PRO" pitchFamily="50" charset="-128"/>
              </a:rPr>
              <a:t>。</a:t>
            </a:r>
            <a:endParaRPr lang="en-US" altLang="ja-JP" sz="2800" dirty="0" smtClean="0">
              <a:latin typeface="HG丸ｺﾞｼｯｸM-PRO" pitchFamily="50" charset="-128"/>
              <a:ea typeface="HG丸ｺﾞｼｯｸM-PRO" pitchFamily="50" charset="-128"/>
            </a:endParaRPr>
          </a:p>
          <a:p>
            <a:r>
              <a:rPr lang="ja-JP" altLang="en-US" sz="2800" dirty="0" smtClean="0">
                <a:latin typeface="HG丸ｺﾞｼｯｸM-PRO" pitchFamily="50" charset="-128"/>
                <a:ea typeface="HG丸ｺﾞｼｯｸM-PRO" pitchFamily="50" charset="-128"/>
              </a:rPr>
              <a:t>・</a:t>
            </a:r>
            <a:r>
              <a:rPr lang="ja-JP" altLang="en-US" sz="2800" dirty="0">
                <a:latin typeface="HG丸ｺﾞｼｯｸM-PRO" pitchFamily="50" charset="-128"/>
                <a:ea typeface="HG丸ｺﾞｼｯｸM-PRO" pitchFamily="50" charset="-128"/>
              </a:rPr>
              <a:t>「野蛮さを目撃した」</a:t>
            </a:r>
            <a:r>
              <a:rPr lang="en-US" altLang="ja-JP" sz="2800" dirty="0">
                <a:latin typeface="Arial" pitchFamily="34" charset="0"/>
                <a:ea typeface="HG丸ｺﾞｼｯｸM-PRO" pitchFamily="50" charset="-128"/>
                <a:cs typeface="Arial" pitchFamily="34" charset="0"/>
              </a:rPr>
              <a:t>F</a:t>
            </a:r>
            <a:r>
              <a:rPr lang="ja-JP" altLang="en-US" sz="2800" dirty="0">
                <a:latin typeface="HG丸ｺﾞｼｯｸM-PRO" pitchFamily="50" charset="-128"/>
                <a:ea typeface="HG丸ｺﾞｼｯｸM-PRO" pitchFamily="50" charset="-128"/>
              </a:rPr>
              <a:t>→</a:t>
            </a:r>
            <a:r>
              <a:rPr lang="en-US" altLang="ja-JP" sz="2800" dirty="0">
                <a:latin typeface="Arial" pitchFamily="34" charset="0"/>
                <a:ea typeface="HG丸ｺﾞｼｯｸM-PRO" pitchFamily="50" charset="-128"/>
                <a:cs typeface="Arial" pitchFamily="34" charset="0"/>
              </a:rPr>
              <a:t>K</a:t>
            </a:r>
            <a:r>
              <a:rPr lang="ja-JP" altLang="en-US" sz="2800" dirty="0" err="1">
                <a:latin typeface="HG丸ｺﾞｼｯｸM-PRO" pitchFamily="50" charset="-128"/>
                <a:ea typeface="HG丸ｺﾞｼｯｸM-PRO" pitchFamily="50" charset="-128"/>
              </a:rPr>
              <a:t>らの</a:t>
            </a:r>
            <a:r>
              <a:rPr lang="ja-JP" altLang="en-US" sz="2800" dirty="0">
                <a:latin typeface="HG丸ｺﾞｼｯｸM-PRO" pitchFamily="50" charset="-128"/>
                <a:ea typeface="HG丸ｺﾞｼｯｸM-PRO" pitchFamily="50" charset="-128"/>
              </a:rPr>
              <a:t>不法行為を取り締まるべき存在との示唆</a:t>
            </a:r>
            <a:r>
              <a:rPr lang="ja-JP" altLang="en-US" sz="2800" dirty="0" smtClean="0">
                <a:latin typeface="HG丸ｺﾞｼｯｸM-PRO" pitchFamily="50" charset="-128"/>
                <a:ea typeface="HG丸ｺﾞｼｯｸM-PRO" pitchFamily="50" charset="-128"/>
              </a:rPr>
              <a:t>。</a:t>
            </a:r>
            <a:endParaRPr lang="en-US" altLang="ja-JP" sz="2800" dirty="0" smtClean="0">
              <a:latin typeface="HG丸ｺﾞｼｯｸM-PRO" pitchFamily="50" charset="-128"/>
              <a:ea typeface="HG丸ｺﾞｼｯｸM-PRO" pitchFamily="50" charset="-128"/>
            </a:endParaRPr>
          </a:p>
          <a:p>
            <a:r>
              <a:rPr lang="ja-JP" altLang="en-US" sz="2800" dirty="0" smtClean="0">
                <a:latin typeface="HG丸ｺﾞｼｯｸM-PRO" pitchFamily="50" charset="-128"/>
                <a:ea typeface="HG丸ｺﾞｼｯｸM-PRO" pitchFamily="50" charset="-128"/>
              </a:rPr>
              <a:t>・</a:t>
            </a:r>
            <a:r>
              <a:rPr lang="ja-JP" altLang="en-US" sz="2800" dirty="0">
                <a:latin typeface="HG丸ｺﾞｼｯｸM-PRO" pitchFamily="50" charset="-128"/>
                <a:ea typeface="HG丸ｺﾞｼｯｸM-PRO" pitchFamily="50" charset="-128"/>
              </a:rPr>
              <a:t>「途上で」→</a:t>
            </a:r>
            <a:r>
              <a:rPr lang="en-US" altLang="ja-JP" sz="2800" dirty="0">
                <a:latin typeface="HG丸ｺﾞｼｯｸM-PRO" pitchFamily="50" charset="-128"/>
                <a:ea typeface="HG丸ｺﾞｼｯｸM-PRO" pitchFamily="50" charset="-128"/>
              </a:rPr>
              <a:t>F</a:t>
            </a:r>
            <a:r>
              <a:rPr lang="ja-JP" altLang="en-US" sz="2800" dirty="0">
                <a:latin typeface="HG丸ｺﾞｼｯｸM-PRO" pitchFamily="50" charset="-128"/>
                <a:ea typeface="HG丸ｺﾞｼｯｸM-PRO" pitchFamily="50" charset="-128"/>
              </a:rPr>
              <a:t>は旅行する存在。（皇帝と属州総督の間の連絡将校：</a:t>
            </a:r>
            <a:r>
              <a:rPr lang="en-US" altLang="ja-JP" sz="2800" dirty="0" err="1">
                <a:latin typeface="Arial" pitchFamily="34" charset="0"/>
                <a:ea typeface="HG丸ｺﾞｼｯｸM-PRO" pitchFamily="50" charset="-128"/>
                <a:cs typeface="Arial" pitchFamily="34" charset="0"/>
              </a:rPr>
              <a:t>Rankov</a:t>
            </a:r>
            <a:r>
              <a:rPr lang="en-US" altLang="ja-JP" sz="2800" dirty="0">
                <a:latin typeface="Arial" pitchFamily="34" charset="0"/>
                <a:ea typeface="HG丸ｺﾞｼｯｸM-PRO" pitchFamily="50" charset="-128"/>
                <a:cs typeface="Arial" pitchFamily="34" charset="0"/>
              </a:rPr>
              <a:t>,</a:t>
            </a:r>
            <a:r>
              <a:rPr lang="ja-JP" altLang="en-US" sz="2800" dirty="0">
                <a:latin typeface="Arial" pitchFamily="34" charset="0"/>
                <a:ea typeface="HG丸ｺﾞｼｯｸM-PRO" pitchFamily="50" charset="-128"/>
                <a:cs typeface="Arial" pitchFamily="34" charset="0"/>
              </a:rPr>
              <a:t> </a:t>
            </a:r>
            <a:r>
              <a:rPr lang="en-US" altLang="ja-JP" sz="2800" dirty="0">
                <a:latin typeface="Arial" pitchFamily="34" charset="0"/>
                <a:ea typeface="HG丸ｺﾞｼｯｸM-PRO" pitchFamily="50" charset="-128"/>
                <a:cs typeface="Arial" pitchFamily="34" charset="0"/>
              </a:rPr>
              <a:t>1990</a:t>
            </a:r>
            <a:r>
              <a:rPr lang="en-US" altLang="ja-JP" sz="2800" dirty="0">
                <a:latin typeface="HG丸ｺﾞｼｯｸM-PRO" pitchFamily="50" charset="-128"/>
                <a:ea typeface="HG丸ｺﾞｼｯｸM-PRO" pitchFamily="50" charset="-128"/>
              </a:rPr>
              <a:t>)</a:t>
            </a:r>
          </a:p>
          <a:p>
            <a:r>
              <a:rPr lang="ja-JP" altLang="en-US" sz="2800" b="1" dirty="0">
                <a:latin typeface="HG丸ｺﾞｼｯｸM-PRO" pitchFamily="50" charset="-128"/>
                <a:ea typeface="HG丸ｺﾞｼｯｸM-PRO" pitchFamily="50" charset="-128"/>
              </a:rPr>
              <a:t> 旧来説（</a:t>
            </a:r>
            <a:r>
              <a:rPr lang="en-US" altLang="ja-JP" sz="2800" dirty="0" err="1">
                <a:latin typeface="Arial" pitchFamily="34" charset="0"/>
                <a:ea typeface="HG丸ｺﾞｼｯｸM-PRO" pitchFamily="50" charset="-128"/>
                <a:cs typeface="Arial" pitchFamily="34" charset="0"/>
              </a:rPr>
              <a:t>Hauken</a:t>
            </a:r>
            <a:r>
              <a:rPr lang="en-US" altLang="ja-JP" sz="2800" dirty="0">
                <a:latin typeface="Arial" pitchFamily="34" charset="0"/>
                <a:ea typeface="HG丸ｺﾞｼｯｸM-PRO" pitchFamily="50" charset="-128"/>
                <a:cs typeface="Arial" pitchFamily="34" charset="0"/>
              </a:rPr>
              <a:t>, 1998;</a:t>
            </a:r>
            <a:r>
              <a:rPr lang="en-US" altLang="ja-JP" sz="2800" dirty="0">
                <a:latin typeface="HG丸ｺﾞｼｯｸM-PRO" pitchFamily="50" charset="-128"/>
                <a:ea typeface="HG丸ｺﾞｼｯｸM-PRO" pitchFamily="50" charset="-128"/>
              </a:rPr>
              <a:t> </a:t>
            </a:r>
            <a:r>
              <a:rPr lang="ja-JP" altLang="en-US" sz="2800" dirty="0">
                <a:latin typeface="HG丸ｺﾞｼｯｸM-PRO" pitchFamily="50" charset="-128"/>
                <a:ea typeface="HG丸ｺﾞｼｯｸM-PRO" pitchFamily="50" charset="-128"/>
              </a:rPr>
              <a:t>柴野</a:t>
            </a:r>
            <a:r>
              <a:rPr lang="en-US" altLang="ja-JP" sz="2800" dirty="0">
                <a:latin typeface="Arial" pitchFamily="34" charset="0"/>
                <a:ea typeface="HG丸ｺﾞｼｯｸM-PRO" pitchFamily="50" charset="-128"/>
                <a:cs typeface="Arial" pitchFamily="34" charset="0"/>
              </a:rPr>
              <a:t>2002</a:t>
            </a:r>
            <a:r>
              <a:rPr lang="en-US" altLang="ja-JP" sz="2800" dirty="0">
                <a:latin typeface="HG丸ｺﾞｼｯｸM-PRO" pitchFamily="50" charset="-128"/>
                <a:ea typeface="HG丸ｺﾞｼｯｸM-PRO" pitchFamily="50" charset="-128"/>
              </a:rPr>
              <a:t>; </a:t>
            </a:r>
            <a:r>
              <a:rPr lang="en-US" altLang="ja-JP" sz="2800" dirty="0" err="1">
                <a:latin typeface="Arial" pitchFamily="34" charset="0"/>
                <a:ea typeface="HG丸ｺﾞｼｯｸM-PRO" pitchFamily="50" charset="-128"/>
                <a:cs typeface="Arial" pitchFamily="34" charset="0"/>
              </a:rPr>
              <a:t>Petzl</a:t>
            </a:r>
            <a:r>
              <a:rPr lang="en-US" altLang="ja-JP" sz="2800" dirty="0">
                <a:latin typeface="Arial" pitchFamily="34" charset="0"/>
                <a:ea typeface="HG丸ｺﾞｼｯｸM-PRO" pitchFamily="50" charset="-128"/>
                <a:cs typeface="Arial" pitchFamily="34" charset="0"/>
              </a:rPr>
              <a:t>, 2008</a:t>
            </a:r>
            <a:r>
              <a:rPr lang="ja-JP" altLang="en-US" sz="2800" b="1" dirty="0">
                <a:latin typeface="HG丸ｺﾞｼｯｸM-PRO" pitchFamily="50" charset="-128"/>
                <a:ea typeface="HG丸ｺﾞｼｯｸM-PRO" pitchFamily="50" charset="-128"/>
              </a:rPr>
              <a:t>）</a:t>
            </a:r>
            <a:r>
              <a:rPr lang="ja-JP" altLang="en-US" sz="2800" b="1" dirty="0">
                <a:latin typeface="Arial" pitchFamily="34" charset="0"/>
                <a:ea typeface="HG丸ｺﾞｼｯｸM-PRO" pitchFamily="50" charset="-128"/>
                <a:cs typeface="Arial" pitchFamily="34" charset="0"/>
              </a:rPr>
              <a:t>のように</a:t>
            </a:r>
            <a:r>
              <a:rPr lang="ja-JP" altLang="en-US" sz="2800" b="1" dirty="0">
                <a:latin typeface="HG丸ｺﾞｼｯｸM-PRO" pitchFamily="50" charset="-128"/>
                <a:ea typeface="HG丸ｺﾞｼｯｸM-PRO" pitchFamily="50" charset="-128"/>
              </a:rPr>
              <a:t>、</a:t>
            </a:r>
            <a:r>
              <a:rPr lang="en-US" altLang="ja-JP" sz="2800" b="1" dirty="0">
                <a:latin typeface="Arial" pitchFamily="34" charset="0"/>
                <a:ea typeface="HG丸ｺﾞｼｯｸM-PRO" pitchFamily="50" charset="-128"/>
                <a:cs typeface="Arial" pitchFamily="34" charset="0"/>
              </a:rPr>
              <a:t>F</a:t>
            </a:r>
            <a:r>
              <a:rPr lang="ja-JP" altLang="en-US" sz="2800" b="1" dirty="0">
                <a:latin typeface="HG丸ｺﾞｼｯｸM-PRO" pitchFamily="50" charset="-128"/>
                <a:ea typeface="HG丸ｺﾞｼｯｸM-PRO" pitchFamily="50" charset="-128"/>
              </a:rPr>
              <a:t>と</a:t>
            </a:r>
            <a:r>
              <a:rPr lang="en-US" altLang="ja-JP" sz="2800" b="1" dirty="0">
                <a:latin typeface="Arial" pitchFamily="34" charset="0"/>
                <a:ea typeface="HG丸ｺﾞｼｯｸM-PRO" pitchFamily="50" charset="-128"/>
                <a:cs typeface="Arial" pitchFamily="34" charset="0"/>
              </a:rPr>
              <a:t>K</a:t>
            </a:r>
            <a:r>
              <a:rPr lang="ja-JP" altLang="en-US" sz="2800" b="1" dirty="0">
                <a:latin typeface="HG丸ｺﾞｼｯｸM-PRO" pitchFamily="50" charset="-128"/>
                <a:ea typeface="HG丸ｺﾞｼｯｸM-PRO" pitchFamily="50" charset="-128"/>
              </a:rPr>
              <a:t>を同属視することはできない</a:t>
            </a:r>
            <a:r>
              <a:rPr lang="ja-JP" altLang="en-US" sz="2800" b="1" dirty="0" smtClean="0">
                <a:latin typeface="HG丸ｺﾞｼｯｸM-PRO" pitchFamily="50" charset="-128"/>
                <a:ea typeface="HG丸ｺﾞｼｯｸM-PRO" pitchFamily="50" charset="-128"/>
              </a:rPr>
              <a:t>。</a:t>
            </a:r>
            <a:endParaRPr lang="en-US" altLang="ja-JP" sz="2800" dirty="0">
              <a:latin typeface="HG丸ｺﾞｼｯｸM-PRO" pitchFamily="50" charset="-128"/>
              <a:ea typeface="HG丸ｺﾞｼｯｸM-PRO" pitchFamily="50" charset="-128"/>
            </a:endParaRPr>
          </a:p>
        </p:txBody>
      </p:sp>
      <p:sp>
        <p:nvSpPr>
          <p:cNvPr id="74" name="テキスト ボックス 73"/>
          <p:cNvSpPr txBox="1"/>
          <p:nvPr/>
        </p:nvSpPr>
        <p:spPr>
          <a:xfrm>
            <a:off x="17084202" y="34067514"/>
            <a:ext cx="12457385" cy="4154984"/>
          </a:xfrm>
          <a:prstGeom prst="rect">
            <a:avLst/>
          </a:prstGeom>
          <a:noFill/>
        </p:spPr>
        <p:txBody>
          <a:bodyPr wrap="square" rtlCol="0">
            <a:spAutoFit/>
          </a:bodyPr>
          <a:lstStyle/>
          <a:p>
            <a:r>
              <a:rPr lang="en-GB" altLang="ja-JP" sz="2400" dirty="0" err="1"/>
              <a:t>T.Hauken</a:t>
            </a:r>
            <a:r>
              <a:rPr lang="en-GB" altLang="ja-JP" sz="2400" dirty="0"/>
              <a:t>, </a:t>
            </a:r>
            <a:r>
              <a:rPr lang="en-GB" altLang="ja-JP" sz="2400" i="1" dirty="0"/>
              <a:t>Petition and Response. An Epigraphic Study of Petitions to Roman Emperors 181-249</a:t>
            </a:r>
            <a:r>
              <a:rPr lang="en-GB" altLang="ja-JP" sz="2400" dirty="0"/>
              <a:t>, Bergen, </a:t>
            </a:r>
            <a:r>
              <a:rPr lang="en-GB" altLang="ja-JP" sz="2400" dirty="0" smtClean="0"/>
              <a:t>1998</a:t>
            </a:r>
          </a:p>
          <a:p>
            <a:r>
              <a:rPr lang="en-GB" altLang="ja-JP" sz="2400" dirty="0"/>
              <a:t>J. </a:t>
            </a:r>
            <a:r>
              <a:rPr lang="en-GB" altLang="ja-JP" sz="2400" dirty="0" err="1"/>
              <a:t>Keil</a:t>
            </a:r>
            <a:r>
              <a:rPr lang="en-GB" altLang="ja-JP" sz="2400" dirty="0"/>
              <a:t> und A. von </a:t>
            </a:r>
            <a:r>
              <a:rPr lang="en-GB" altLang="ja-JP" sz="2400" dirty="0" err="1"/>
              <a:t>Premerstein</a:t>
            </a:r>
            <a:r>
              <a:rPr lang="en-GB" altLang="ja-JP" sz="2400" dirty="0"/>
              <a:t>, </a:t>
            </a:r>
            <a:r>
              <a:rPr lang="en-GB" altLang="ja-JP" sz="2400" dirty="0" err="1"/>
              <a:t>Bericht</a:t>
            </a:r>
            <a:r>
              <a:rPr lang="en-GB" altLang="ja-JP" sz="2400" dirty="0"/>
              <a:t> </a:t>
            </a:r>
            <a:r>
              <a:rPr lang="en-GB" altLang="ja-JP" sz="2400" dirty="0" err="1"/>
              <a:t>über</a:t>
            </a:r>
            <a:r>
              <a:rPr lang="en-GB" altLang="ja-JP" sz="2400" dirty="0"/>
              <a:t> </a:t>
            </a:r>
            <a:r>
              <a:rPr lang="en-GB" altLang="ja-JP" sz="2400" dirty="0" err="1"/>
              <a:t>eine</a:t>
            </a:r>
            <a:r>
              <a:rPr lang="en-GB" altLang="ja-JP" sz="2400" dirty="0"/>
              <a:t> </a:t>
            </a:r>
            <a:r>
              <a:rPr lang="en-GB" altLang="ja-JP" sz="2400" dirty="0" err="1"/>
              <a:t>dritte</a:t>
            </a:r>
            <a:r>
              <a:rPr lang="en-GB" altLang="ja-JP" sz="2400" dirty="0"/>
              <a:t> </a:t>
            </a:r>
            <a:r>
              <a:rPr lang="en-GB" altLang="ja-JP" sz="2400" dirty="0" err="1"/>
              <a:t>Reise</a:t>
            </a:r>
            <a:r>
              <a:rPr lang="en-GB" altLang="ja-JP" sz="2400" dirty="0"/>
              <a:t> in </a:t>
            </a:r>
            <a:r>
              <a:rPr lang="en-GB" altLang="ja-JP" sz="2400" dirty="0" err="1"/>
              <a:t>Lydien</a:t>
            </a:r>
            <a:r>
              <a:rPr lang="en-GB" altLang="ja-JP" sz="2400" dirty="0"/>
              <a:t>, </a:t>
            </a:r>
            <a:r>
              <a:rPr lang="en-GB" altLang="ja-JP" sz="2400" dirty="0" err="1"/>
              <a:t>Denkschriften</a:t>
            </a:r>
            <a:r>
              <a:rPr lang="en-GB" altLang="ja-JP" sz="2400" dirty="0"/>
              <a:t> </a:t>
            </a:r>
            <a:r>
              <a:rPr lang="en-GB" altLang="ja-JP" sz="2400" dirty="0" err="1"/>
              <a:t>kaiserlichen</a:t>
            </a:r>
            <a:r>
              <a:rPr lang="en-GB" altLang="ja-JP" sz="2400" dirty="0"/>
              <a:t> </a:t>
            </a:r>
            <a:r>
              <a:rPr lang="en-GB" altLang="ja-JP" sz="2400" dirty="0" err="1"/>
              <a:t>Akademie</a:t>
            </a:r>
            <a:r>
              <a:rPr lang="en-GB" altLang="ja-JP" sz="2400" dirty="0"/>
              <a:t> der </a:t>
            </a:r>
            <a:r>
              <a:rPr lang="en-GB" altLang="ja-JP" sz="2400" dirty="0" err="1"/>
              <a:t>Wissenschaften</a:t>
            </a:r>
            <a:r>
              <a:rPr lang="en-GB" altLang="ja-JP" sz="2400" dirty="0"/>
              <a:t> in Wien, </a:t>
            </a:r>
            <a:r>
              <a:rPr lang="en-GB" altLang="ja-JP" sz="2400" dirty="0" err="1"/>
              <a:t>Philosophisch-historische</a:t>
            </a:r>
            <a:r>
              <a:rPr lang="en-GB" altLang="ja-JP" sz="2400" dirty="0"/>
              <a:t> </a:t>
            </a:r>
            <a:r>
              <a:rPr lang="en-GB" altLang="ja-JP" sz="2400" dirty="0" err="1"/>
              <a:t>Klasse</a:t>
            </a:r>
            <a:r>
              <a:rPr lang="en-GB" altLang="ja-JP" sz="2400" dirty="0"/>
              <a:t>, Bd.57,1, 1914</a:t>
            </a:r>
            <a:endParaRPr lang="en-GB" altLang="ja-JP" sz="2400" dirty="0" smtClean="0"/>
          </a:p>
          <a:p>
            <a:r>
              <a:rPr lang="en-US" altLang="ja-JP" sz="2400" dirty="0" err="1"/>
              <a:t>G.Petzl</a:t>
            </a:r>
            <a:r>
              <a:rPr lang="en-US" altLang="ja-JP" sz="2400" i="1" dirty="0"/>
              <a:t>, </a:t>
            </a:r>
            <a:r>
              <a:rPr lang="en-US" altLang="ja-JP" sz="2400" i="1" dirty="0" err="1" smtClean="0"/>
              <a:t>Tituli</a:t>
            </a:r>
            <a:r>
              <a:rPr lang="en-US" altLang="ja-JP" sz="2400" i="1" dirty="0" smtClean="0"/>
              <a:t> </a:t>
            </a:r>
            <a:r>
              <a:rPr lang="en-US" altLang="ja-JP" sz="2400" i="1" dirty="0" err="1" smtClean="0"/>
              <a:t>Asiae</a:t>
            </a:r>
            <a:r>
              <a:rPr lang="en-US" altLang="ja-JP" sz="2400" i="1" dirty="0" smtClean="0"/>
              <a:t> </a:t>
            </a:r>
            <a:r>
              <a:rPr lang="en-US" altLang="ja-JP" sz="2400" i="1" dirty="0" err="1" smtClean="0"/>
              <a:t>Minoris</a:t>
            </a:r>
            <a:r>
              <a:rPr lang="en-US" altLang="ja-JP" sz="2400" dirty="0" smtClean="0"/>
              <a:t>, V-3, 2008</a:t>
            </a:r>
            <a:endParaRPr lang="en-GB" altLang="ja-JP" sz="2400" dirty="0" smtClean="0"/>
          </a:p>
          <a:p>
            <a:r>
              <a:rPr lang="en-GB" altLang="ja-JP" sz="2400" dirty="0" err="1" smtClean="0"/>
              <a:t>B.Rankov</a:t>
            </a:r>
            <a:r>
              <a:rPr lang="en-GB" altLang="ja-JP" sz="2400" dirty="0"/>
              <a:t>, </a:t>
            </a:r>
            <a:r>
              <a:rPr lang="en-GB" altLang="ja-JP" sz="2400" dirty="0" err="1"/>
              <a:t>Frumentarii</a:t>
            </a:r>
            <a:r>
              <a:rPr lang="en-GB" altLang="ja-JP" sz="2400" dirty="0"/>
              <a:t>, the </a:t>
            </a:r>
            <a:r>
              <a:rPr lang="en-GB" altLang="ja-JP" sz="2400" dirty="0" err="1"/>
              <a:t>Castra</a:t>
            </a:r>
            <a:r>
              <a:rPr lang="en-GB" altLang="ja-JP" sz="2400" dirty="0"/>
              <a:t> </a:t>
            </a:r>
            <a:r>
              <a:rPr lang="en-GB" altLang="ja-JP" sz="2400" dirty="0" err="1"/>
              <a:t>Peregrina</a:t>
            </a:r>
            <a:r>
              <a:rPr lang="en-GB" altLang="ja-JP" sz="2400" dirty="0"/>
              <a:t> and the Provincial </a:t>
            </a:r>
            <a:r>
              <a:rPr lang="en-GB" altLang="ja-JP" sz="2400" dirty="0" err="1"/>
              <a:t>Officia</a:t>
            </a:r>
            <a:r>
              <a:rPr lang="en-GB" altLang="ja-JP" sz="2400" dirty="0"/>
              <a:t>, </a:t>
            </a:r>
            <a:r>
              <a:rPr lang="en-GB" altLang="ja-JP" sz="2400" i="1" dirty="0"/>
              <a:t>ZPE</a:t>
            </a:r>
            <a:r>
              <a:rPr lang="en-GB" altLang="ja-JP" sz="2400" dirty="0"/>
              <a:t> 80, </a:t>
            </a:r>
            <a:r>
              <a:rPr lang="en-GB" altLang="ja-JP" sz="2400" dirty="0" smtClean="0"/>
              <a:t>1990</a:t>
            </a:r>
          </a:p>
          <a:p>
            <a:r>
              <a:rPr lang="en-GB" altLang="ja-JP" sz="2400" dirty="0" smtClean="0"/>
              <a:t>J</a:t>
            </a:r>
            <a:r>
              <a:rPr lang="en-GB" altLang="ja-JP" sz="2400" dirty="0"/>
              <a:t>. R. Rea,</a:t>
            </a:r>
            <a:r>
              <a:rPr lang="en-GB" altLang="ja-JP" sz="2400" i="1" dirty="0"/>
              <a:t> BGU</a:t>
            </a:r>
            <a:r>
              <a:rPr lang="en-GB" altLang="ja-JP" sz="2400" dirty="0"/>
              <a:t> I 23: The </a:t>
            </a:r>
            <a:r>
              <a:rPr lang="en-GB" altLang="ja-JP" sz="2400" dirty="0" err="1"/>
              <a:t>Dekadarch’s</a:t>
            </a:r>
            <a:r>
              <a:rPr lang="en-GB" altLang="ja-JP" sz="2400" dirty="0"/>
              <a:t> </a:t>
            </a:r>
            <a:r>
              <a:rPr lang="en-GB" altLang="ja-JP" sz="2400" dirty="0" err="1"/>
              <a:t>Colletion</a:t>
            </a:r>
            <a:r>
              <a:rPr lang="en-GB" altLang="ja-JP" sz="2400" dirty="0"/>
              <a:t>,</a:t>
            </a:r>
            <a:r>
              <a:rPr lang="en-GB" altLang="ja-JP" sz="2400" i="1" dirty="0"/>
              <a:t> ZPE</a:t>
            </a:r>
            <a:r>
              <a:rPr lang="en-GB" altLang="ja-JP" sz="2400" dirty="0"/>
              <a:t> 96, 1993</a:t>
            </a:r>
          </a:p>
          <a:p>
            <a:r>
              <a:rPr lang="en-GB" altLang="ja-JP" sz="2400" dirty="0" smtClean="0"/>
              <a:t>M</a:t>
            </a:r>
            <a:r>
              <a:rPr lang="en-GB" altLang="ja-JP" sz="2400" dirty="0"/>
              <a:t>. P. </a:t>
            </a:r>
            <a:r>
              <a:rPr lang="en-GB" altLang="ja-JP" sz="2400" dirty="0" err="1"/>
              <a:t>Speidel</a:t>
            </a:r>
            <a:r>
              <a:rPr lang="en-GB" altLang="ja-JP" sz="2400" dirty="0"/>
              <a:t>, </a:t>
            </a:r>
            <a:r>
              <a:rPr lang="en-GB" altLang="ja-JP" sz="2400" dirty="0" err="1"/>
              <a:t>Regionarii</a:t>
            </a:r>
            <a:r>
              <a:rPr lang="en-GB" altLang="ja-JP" sz="2400" dirty="0"/>
              <a:t> in Lower Moesia, </a:t>
            </a:r>
            <a:r>
              <a:rPr lang="en-GB" altLang="ja-JP" sz="2400" i="1" dirty="0"/>
              <a:t>ZPE</a:t>
            </a:r>
            <a:r>
              <a:rPr lang="en-GB" altLang="ja-JP" sz="2400" dirty="0"/>
              <a:t> 57, </a:t>
            </a:r>
            <a:r>
              <a:rPr lang="en-GB" altLang="ja-JP" sz="2400" dirty="0" smtClean="0"/>
              <a:t>1984</a:t>
            </a:r>
          </a:p>
          <a:p>
            <a:r>
              <a:rPr lang="ja-JP" altLang="en-US" sz="2400" dirty="0" smtClean="0">
                <a:latin typeface="HG丸ｺﾞｼｯｸM-PRO" pitchFamily="50" charset="-128"/>
                <a:ea typeface="HG丸ｺﾞｼｯｸM-PRO" pitchFamily="50" charset="-128"/>
              </a:rPr>
              <a:t>柴野浩樹「</a:t>
            </a:r>
            <a:r>
              <a:rPr lang="ja-JP" altLang="en-US" sz="2400" dirty="0">
                <a:latin typeface="HG丸ｺﾞｼｯｸM-PRO" pitchFamily="50" charset="-128"/>
                <a:ea typeface="HG丸ｺﾞｼｯｸM-PRO" pitchFamily="50" charset="-128"/>
              </a:rPr>
              <a:t>元首政期の小アジアにおけるローマ軍兵士：属州民の嘆願碑文を手がかりと</a:t>
            </a:r>
            <a:r>
              <a:rPr lang="ja-JP" altLang="en-US" sz="2400" dirty="0" smtClean="0">
                <a:latin typeface="HG丸ｺﾞｼｯｸM-PRO" pitchFamily="50" charset="-128"/>
                <a:ea typeface="HG丸ｺﾞｼｯｸM-PRO" pitchFamily="50" charset="-128"/>
              </a:rPr>
              <a:t>して」</a:t>
            </a:r>
            <a:r>
              <a:rPr lang="en-US" altLang="ja-JP" sz="2400" dirty="0" smtClean="0">
                <a:latin typeface="HG丸ｺﾞｼｯｸM-PRO" pitchFamily="50" charset="-128"/>
                <a:ea typeface="HG丸ｺﾞｼｯｸM-PRO" pitchFamily="50" charset="-128"/>
              </a:rPr>
              <a:t>『</a:t>
            </a:r>
            <a:r>
              <a:rPr lang="ja-JP" altLang="en-US" sz="2400" dirty="0" smtClean="0">
                <a:latin typeface="HG丸ｺﾞｼｯｸM-PRO" pitchFamily="50" charset="-128"/>
                <a:ea typeface="HG丸ｺﾞｼｯｸM-PRO" pitchFamily="50" charset="-128"/>
              </a:rPr>
              <a:t>西洋</a:t>
            </a:r>
            <a:r>
              <a:rPr lang="ja-JP" altLang="en-US" sz="2400" dirty="0">
                <a:latin typeface="HG丸ｺﾞｼｯｸM-PRO" pitchFamily="50" charset="-128"/>
                <a:ea typeface="HG丸ｺﾞｼｯｸM-PRO" pitchFamily="50" charset="-128"/>
              </a:rPr>
              <a:t>古典学</a:t>
            </a:r>
            <a:r>
              <a:rPr lang="ja-JP" altLang="en-US" sz="2400" dirty="0" smtClean="0">
                <a:latin typeface="HG丸ｺﾞｼｯｸM-PRO" pitchFamily="50" charset="-128"/>
                <a:ea typeface="HG丸ｺﾞｼｯｸM-PRO" pitchFamily="50" charset="-128"/>
              </a:rPr>
              <a:t>研究</a:t>
            </a:r>
            <a:r>
              <a:rPr lang="en-US" altLang="ja-JP" sz="2400" dirty="0" smtClean="0">
                <a:latin typeface="HG丸ｺﾞｼｯｸM-PRO" pitchFamily="50" charset="-128"/>
                <a:ea typeface="HG丸ｺﾞｼｯｸM-PRO" pitchFamily="50" charset="-128"/>
              </a:rPr>
              <a:t>』L </a:t>
            </a:r>
            <a:r>
              <a:rPr lang="en-US" altLang="ja-JP" sz="2400" dirty="0"/>
              <a:t>2002</a:t>
            </a:r>
            <a:r>
              <a:rPr lang="ja-JP" altLang="en-US" sz="2400" dirty="0" smtClean="0"/>
              <a:t>年</a:t>
            </a:r>
            <a:endParaRPr lang="ja-JP" altLang="en-US" sz="2400" dirty="0"/>
          </a:p>
        </p:txBody>
      </p:sp>
    </p:spTree>
    <p:extLst>
      <p:ext uri="{BB962C8B-B14F-4D97-AF65-F5344CB8AC3E}">
        <p14:creationId xmlns:p14="http://schemas.microsoft.com/office/powerpoint/2010/main" val="32193527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1975</TotalTime>
  <Words>621</Words>
  <Application>Microsoft Office PowerPoint</Application>
  <PresentationFormat>ユーザー設定</PresentationFormat>
  <Paragraphs>62</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NewsPrint</vt:lpstr>
      <vt:lpstr>   元首政後期、非武装属州への兵士導入の意味      --アーベイ碑文の新校訂とケマリエ碑文の読み替えから 　　　　　　　　　　　　　　　　  　浦野聡（立教大学）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satoshi</dc:creator>
  <cp:lastModifiedBy>小川徹</cp:lastModifiedBy>
  <cp:revision>96</cp:revision>
  <dcterms:created xsi:type="dcterms:W3CDTF">2013-05-10T15:40:17Z</dcterms:created>
  <dcterms:modified xsi:type="dcterms:W3CDTF">2013-09-23T05:53:03Z</dcterms:modified>
</cp:coreProperties>
</file>