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Lst>
  <p:sldSz cx="30279975" cy="42808525"/>
  <p:notesSz cx="6858000" cy="9144000"/>
  <p:defaultTextStyle>
    <a:defPPr>
      <a:defRPr lang="ja-JP"/>
    </a:defPPr>
    <a:lvl1pPr marL="0" algn="l" defTabSz="4175947" rtl="0" eaLnBrk="1" latinLnBrk="0" hangingPunct="1">
      <a:defRPr kumimoji="1" sz="7800" kern="1200">
        <a:solidFill>
          <a:schemeClr val="tx1"/>
        </a:solidFill>
        <a:latin typeface="+mn-lt"/>
        <a:ea typeface="+mn-ea"/>
        <a:cs typeface="+mn-cs"/>
      </a:defRPr>
    </a:lvl1pPr>
    <a:lvl2pPr marL="2087975" algn="l" defTabSz="4175947" rtl="0" eaLnBrk="1" latinLnBrk="0" hangingPunct="1">
      <a:defRPr kumimoji="1" sz="7800" kern="1200">
        <a:solidFill>
          <a:schemeClr val="tx1"/>
        </a:solidFill>
        <a:latin typeface="+mn-lt"/>
        <a:ea typeface="+mn-ea"/>
        <a:cs typeface="+mn-cs"/>
      </a:defRPr>
    </a:lvl2pPr>
    <a:lvl3pPr marL="4175947" algn="l" defTabSz="4175947" rtl="0" eaLnBrk="1" latinLnBrk="0" hangingPunct="1">
      <a:defRPr kumimoji="1" sz="7800" kern="1200">
        <a:solidFill>
          <a:schemeClr val="tx1"/>
        </a:solidFill>
        <a:latin typeface="+mn-lt"/>
        <a:ea typeface="+mn-ea"/>
        <a:cs typeface="+mn-cs"/>
      </a:defRPr>
    </a:lvl3pPr>
    <a:lvl4pPr marL="6263922" algn="l" defTabSz="4175947" rtl="0" eaLnBrk="1" latinLnBrk="0" hangingPunct="1">
      <a:defRPr kumimoji="1" sz="7800" kern="1200">
        <a:solidFill>
          <a:schemeClr val="tx1"/>
        </a:solidFill>
        <a:latin typeface="+mn-lt"/>
        <a:ea typeface="+mn-ea"/>
        <a:cs typeface="+mn-cs"/>
      </a:defRPr>
    </a:lvl4pPr>
    <a:lvl5pPr marL="8351891" algn="l" defTabSz="4175947" rtl="0" eaLnBrk="1" latinLnBrk="0" hangingPunct="1">
      <a:defRPr kumimoji="1" sz="7800" kern="1200">
        <a:solidFill>
          <a:schemeClr val="tx1"/>
        </a:solidFill>
        <a:latin typeface="+mn-lt"/>
        <a:ea typeface="+mn-ea"/>
        <a:cs typeface="+mn-cs"/>
      </a:defRPr>
    </a:lvl5pPr>
    <a:lvl6pPr marL="10439866" algn="l" defTabSz="4175947" rtl="0" eaLnBrk="1" latinLnBrk="0" hangingPunct="1">
      <a:defRPr kumimoji="1" sz="7800" kern="1200">
        <a:solidFill>
          <a:schemeClr val="tx1"/>
        </a:solidFill>
        <a:latin typeface="+mn-lt"/>
        <a:ea typeface="+mn-ea"/>
        <a:cs typeface="+mn-cs"/>
      </a:defRPr>
    </a:lvl6pPr>
    <a:lvl7pPr marL="12527838" algn="l" defTabSz="4175947" rtl="0" eaLnBrk="1" latinLnBrk="0" hangingPunct="1">
      <a:defRPr kumimoji="1" sz="7800" kern="1200">
        <a:solidFill>
          <a:schemeClr val="tx1"/>
        </a:solidFill>
        <a:latin typeface="+mn-lt"/>
        <a:ea typeface="+mn-ea"/>
        <a:cs typeface="+mn-cs"/>
      </a:defRPr>
    </a:lvl7pPr>
    <a:lvl8pPr marL="14615813" algn="l" defTabSz="4175947" rtl="0" eaLnBrk="1" latinLnBrk="0" hangingPunct="1">
      <a:defRPr kumimoji="1" sz="7800" kern="1200">
        <a:solidFill>
          <a:schemeClr val="tx1"/>
        </a:solidFill>
        <a:latin typeface="+mn-lt"/>
        <a:ea typeface="+mn-ea"/>
        <a:cs typeface="+mn-cs"/>
      </a:defRPr>
    </a:lvl8pPr>
    <a:lvl9pPr marL="16703788" algn="l" defTabSz="4175947" rtl="0" eaLnBrk="1" latinLnBrk="0" hangingPunct="1">
      <a:defRPr kumimoji="1" sz="7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00" autoAdjust="0"/>
    <p:restoredTop sz="94688" autoAdjust="0"/>
  </p:normalViewPr>
  <p:slideViewPr>
    <p:cSldViewPr>
      <p:cViewPr>
        <p:scale>
          <a:sx n="33" d="100"/>
          <a:sy n="33" d="100"/>
        </p:scale>
        <p:origin x="-72" y="828"/>
      </p:cViewPr>
      <p:guideLst>
        <p:guide orient="horz" pos="13483"/>
        <p:guide pos="9537"/>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Rectangle 7"/>
          <p:cNvSpPr/>
          <p:nvPr/>
        </p:nvSpPr>
        <p:spPr>
          <a:xfrm>
            <a:off x="2573798" y="0"/>
            <a:ext cx="24980979" cy="190260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417643" tIns="208822" rIns="417643" bIns="208822" rtlCol="0" anchor="ctr"/>
          <a:lstStyle/>
          <a:p>
            <a:pPr algn="ctr"/>
            <a:endParaRPr lang="en-US"/>
          </a:p>
        </p:txBody>
      </p:sp>
      <p:sp>
        <p:nvSpPr>
          <p:cNvPr id="2" name="Title 1"/>
          <p:cNvSpPr>
            <a:spLocks noGrp="1"/>
          </p:cNvSpPr>
          <p:nvPr>
            <p:ph type="ctrTitle"/>
          </p:nvPr>
        </p:nvSpPr>
        <p:spPr>
          <a:xfrm>
            <a:off x="2523331" y="19977311"/>
            <a:ext cx="24980979" cy="9513006"/>
          </a:xfrm>
        </p:spPr>
        <p:txBody>
          <a:bodyPr>
            <a:noAutofit/>
          </a:bodyPr>
          <a:lstStyle>
            <a:lvl1pPr>
              <a:defRPr sz="36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523331" y="29490317"/>
            <a:ext cx="22709981" cy="6183454"/>
          </a:xfrm>
        </p:spPr>
        <p:txBody>
          <a:bodyPr anchor="t" anchorCtr="0">
            <a:normAutofit/>
          </a:bodyPr>
          <a:lstStyle>
            <a:lvl1pPr marL="0" indent="0" algn="l">
              <a:buNone/>
              <a:defRPr sz="12800">
                <a:solidFill>
                  <a:schemeClr val="tx2"/>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2BE16C3-414D-4A94-B429-CB2FE8E985A8}" type="datetimeFigureOut">
              <a:rPr kumimoji="1" lang="ja-JP" altLang="en-US" smtClean="0"/>
              <a:t>2013/9/23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8A9D96-D5AD-4AB9-902A-4B92C18E6028}" type="slidenum">
              <a:rPr kumimoji="1" lang="ja-JP" altLang="en-US" smtClean="0"/>
              <a:t>‹#›</a:t>
            </a:fld>
            <a:endParaRPr kumimoji="1" lang="ja-JP" altLang="en-US"/>
          </a:p>
        </p:txBody>
      </p:sp>
      <p:sp>
        <p:nvSpPr>
          <p:cNvPr id="7" name="Rectangle 6"/>
          <p:cNvSpPr/>
          <p:nvPr/>
        </p:nvSpPr>
        <p:spPr>
          <a:xfrm>
            <a:off x="2573798" y="38527673"/>
            <a:ext cx="24980979" cy="171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417643" tIns="208822" rIns="417643" bIns="208822"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3027997" y="4280853"/>
            <a:ext cx="23971647" cy="24258164"/>
          </a:xfrm>
        </p:spPr>
        <p:txBody>
          <a:bodyPr vert="eaVert" anchor="t" anchorCtr="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F2BE16C3-414D-4A94-B429-CB2FE8E985A8}" type="datetimeFigureOut">
              <a:rPr kumimoji="1" lang="ja-JP" altLang="en-US" smtClean="0"/>
              <a:t>2013/9/23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8A9D96-D5AD-4AB9-902A-4B92C18E6028}"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23331" y="4280862"/>
            <a:ext cx="6055995" cy="3377116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579326" y="4280859"/>
            <a:ext cx="18924984" cy="30441618"/>
          </a:xfrm>
        </p:spPr>
        <p:txBody>
          <a:bodyPr vert="eaVert" anchor="t" anchorCtr="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F2BE16C3-414D-4A94-B429-CB2FE8E985A8}" type="datetimeFigureOut">
              <a:rPr kumimoji="1" lang="ja-JP" altLang="en-US" smtClean="0"/>
              <a:t>2013/9/23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8A9D96-D5AD-4AB9-902A-4B92C18E6028}"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F2BE16C3-414D-4A94-B429-CB2FE8E985A8}" type="datetimeFigureOut">
              <a:rPr kumimoji="1" lang="ja-JP" altLang="en-US" smtClean="0"/>
              <a:t>2013/9/23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8A9D96-D5AD-4AB9-902A-4B92C18E6028}"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2573798" y="0"/>
            <a:ext cx="24980979" cy="190260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417643" tIns="208822" rIns="417643" bIns="208822" rtlCol="0" anchor="ctr"/>
          <a:lstStyle/>
          <a:p>
            <a:pPr algn="ctr"/>
            <a:endParaRPr lang="en-US"/>
          </a:p>
        </p:txBody>
      </p:sp>
      <p:sp>
        <p:nvSpPr>
          <p:cNvPr id="2" name="Title 1"/>
          <p:cNvSpPr>
            <a:spLocks noGrp="1"/>
          </p:cNvSpPr>
          <p:nvPr>
            <p:ph type="title"/>
          </p:nvPr>
        </p:nvSpPr>
        <p:spPr>
          <a:xfrm>
            <a:off x="2523331" y="20452962"/>
            <a:ext cx="24980979" cy="10464306"/>
          </a:xfrm>
        </p:spPr>
        <p:txBody>
          <a:bodyPr anchor="b" anchorCtr="0"/>
          <a:lstStyle>
            <a:lvl1pPr algn="l">
              <a:defRPr sz="247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23331" y="30917268"/>
            <a:ext cx="22709981" cy="5707803"/>
          </a:xfrm>
        </p:spPr>
        <p:txBody>
          <a:bodyPr anchor="t" anchorCtr="0">
            <a:normAutofit/>
          </a:bodyPr>
          <a:lstStyle>
            <a:lvl1pPr marL="0" indent="0">
              <a:buNone/>
              <a:defRPr sz="12800">
                <a:solidFill>
                  <a:schemeClr val="tx2"/>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2BE16C3-414D-4A94-B429-CB2FE8E985A8}" type="datetimeFigureOut">
              <a:rPr kumimoji="1" lang="ja-JP" altLang="en-US" smtClean="0"/>
              <a:t>2013/9/23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8A9D96-D5AD-4AB9-902A-4B92C18E6028}" type="slidenum">
              <a:rPr kumimoji="1" lang="ja-JP" altLang="en-US" smtClean="0"/>
              <a:t>‹#›</a:t>
            </a:fld>
            <a:endParaRPr kumimoji="1" lang="ja-JP" altLang="en-US"/>
          </a:p>
        </p:txBody>
      </p:sp>
      <p:sp>
        <p:nvSpPr>
          <p:cNvPr id="8" name="Rectangle 7"/>
          <p:cNvSpPr/>
          <p:nvPr/>
        </p:nvSpPr>
        <p:spPr>
          <a:xfrm>
            <a:off x="2573798" y="38527673"/>
            <a:ext cx="24980979" cy="171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417643" tIns="208822" rIns="417643" bIns="208822"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2523331" y="3805208"/>
            <a:ext cx="12111990" cy="2351615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15392321" y="3805208"/>
            <a:ext cx="12111990" cy="2351615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4"/>
          <p:cNvSpPr>
            <a:spLocks noGrp="1"/>
          </p:cNvSpPr>
          <p:nvPr>
            <p:ph type="dt" sz="half" idx="10"/>
          </p:nvPr>
        </p:nvSpPr>
        <p:spPr/>
        <p:txBody>
          <a:bodyPr/>
          <a:lstStyle/>
          <a:p>
            <a:fld id="{F2BE16C3-414D-4A94-B429-CB2FE8E985A8}" type="datetimeFigureOut">
              <a:rPr kumimoji="1" lang="ja-JP" altLang="en-US" smtClean="0"/>
              <a:t>2013/9/23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8A9D96-D5AD-4AB9-902A-4B92C18E6028}"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13238" y="3805202"/>
            <a:ext cx="12111990" cy="3993477"/>
          </a:xfrm>
        </p:spPr>
        <p:txBody>
          <a:bodyPr anchor="b">
            <a:noAutofit/>
          </a:bodyPr>
          <a:lstStyle>
            <a:lvl1pPr marL="0" indent="0">
              <a:buNone/>
              <a:defRPr sz="12800" b="0">
                <a:latin typeface="+mj-lt"/>
              </a:defRPr>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ja-JP" altLang="en-US" smtClean="0"/>
              <a:t>マスター テキストの書式設定</a:t>
            </a:r>
          </a:p>
        </p:txBody>
      </p:sp>
      <p:sp>
        <p:nvSpPr>
          <p:cNvPr id="4" name="Content Placeholder 3"/>
          <p:cNvSpPr>
            <a:spLocks noGrp="1"/>
          </p:cNvSpPr>
          <p:nvPr>
            <p:ph sz="half" idx="2"/>
          </p:nvPr>
        </p:nvSpPr>
        <p:spPr>
          <a:xfrm>
            <a:off x="2513238" y="8297438"/>
            <a:ext cx="12111990" cy="19026011"/>
          </a:xfrm>
        </p:spPr>
        <p:txBody>
          <a:bodyPr anchor="t" anchorCtr="0"/>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15382227" y="3805202"/>
            <a:ext cx="12111990" cy="3993477"/>
          </a:xfrm>
        </p:spPr>
        <p:txBody>
          <a:bodyPr anchor="b">
            <a:noAutofit/>
          </a:bodyPr>
          <a:lstStyle>
            <a:lvl1pPr marL="0" indent="0">
              <a:buNone/>
              <a:defRPr sz="12800" b="0">
                <a:latin typeface="+mj-lt"/>
              </a:defRPr>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15382227" y="8297438"/>
            <a:ext cx="12111990" cy="19026011"/>
          </a:xfrm>
        </p:spPr>
        <p:txBody>
          <a:bodyPr anchor="t" anchorCtr="0"/>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F2BE16C3-414D-4A94-B429-CB2FE8E985A8}" type="datetimeFigureOut">
              <a:rPr kumimoji="1" lang="ja-JP" altLang="en-US" smtClean="0"/>
              <a:t>2013/9/23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B8A9D96-D5AD-4AB9-902A-4B92C18E6028}" type="slidenum">
              <a:rPr kumimoji="1" lang="ja-JP" altLang="en-US" smtClean="0"/>
              <a:t>‹#›</a:t>
            </a:fld>
            <a:endParaRPr kumimoji="1" lang="ja-JP" altLang="en-US"/>
          </a:p>
        </p:txBody>
      </p:sp>
      <p:cxnSp>
        <p:nvCxnSpPr>
          <p:cNvPr id="11" name="Straight Connector 10"/>
          <p:cNvCxnSpPr/>
          <p:nvPr/>
        </p:nvCxnSpPr>
        <p:spPr>
          <a:xfrm>
            <a:off x="2513238" y="7798679"/>
            <a:ext cx="12111990" cy="99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5382227" y="7798679"/>
            <a:ext cx="12111990" cy="9913"/>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2BE16C3-414D-4A94-B429-CB2FE8E985A8}" type="datetimeFigureOut">
              <a:rPr kumimoji="1" lang="ja-JP" altLang="en-US" smtClean="0"/>
              <a:t>2013/9/23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B8A9D96-D5AD-4AB9-902A-4B92C18E6028}"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E16C3-414D-4A94-B429-CB2FE8E985A8}" type="datetimeFigureOut">
              <a:rPr kumimoji="1" lang="ja-JP" altLang="en-US" smtClean="0"/>
              <a:t>2013/9/23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B8A9D96-D5AD-4AB9-902A-4B92C18E6028}"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23331" y="28539017"/>
            <a:ext cx="22467741" cy="9988656"/>
          </a:xfrm>
        </p:spPr>
        <p:txBody>
          <a:bodyPr anchor="b">
            <a:normAutofit/>
          </a:bodyPr>
          <a:lstStyle>
            <a:lvl1pPr algn="l">
              <a:defRPr sz="24700" b="0"/>
            </a:lvl1pPr>
          </a:lstStyle>
          <a:p>
            <a:r>
              <a:rPr lang="ja-JP" altLang="en-US" smtClean="0"/>
              <a:t>マスター タイトルの書式設定</a:t>
            </a:r>
            <a:endParaRPr lang="en-US"/>
          </a:p>
        </p:txBody>
      </p:sp>
      <p:sp>
        <p:nvSpPr>
          <p:cNvPr id="3" name="Content Placeholder 2"/>
          <p:cNvSpPr>
            <a:spLocks noGrp="1"/>
          </p:cNvSpPr>
          <p:nvPr>
            <p:ph idx="1"/>
          </p:nvPr>
        </p:nvSpPr>
        <p:spPr>
          <a:xfrm>
            <a:off x="12288378" y="2853905"/>
            <a:ext cx="15215932" cy="25685109"/>
          </a:xfrm>
        </p:spPr>
        <p:txBody>
          <a:bodyPr/>
          <a:lstStyle>
            <a:lvl1pPr>
              <a:defRPr sz="11000"/>
            </a:lvl1pPr>
            <a:lvl2pPr>
              <a:defRPr sz="10000"/>
            </a:lvl2pPr>
            <a:lvl3pPr>
              <a:defRPr sz="9100"/>
            </a:lvl3pPr>
            <a:lvl4pPr>
              <a:defRPr sz="8200"/>
            </a:lvl4pPr>
            <a:lvl5pPr>
              <a:defRPr sz="8200"/>
            </a:lvl5pPr>
            <a:lvl6pPr>
              <a:defRPr sz="9100"/>
            </a:lvl6pPr>
            <a:lvl7pPr>
              <a:defRPr sz="9100"/>
            </a:lvl7pPr>
            <a:lvl8pPr>
              <a:defRPr sz="9100"/>
            </a:lvl8pPr>
            <a:lvl9pPr>
              <a:defRPr sz="9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523336" y="2853902"/>
            <a:ext cx="8853704" cy="25685115"/>
          </a:xfrm>
        </p:spPr>
        <p:txBody>
          <a:bodyPr>
            <a:normAutofit/>
          </a:bodyPr>
          <a:lstStyle>
            <a:lvl1pPr marL="0" indent="0">
              <a:buNone/>
              <a:defRPr sz="9600">
                <a:solidFill>
                  <a:schemeClr val="tx2"/>
                </a:solidFill>
              </a:defRPr>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BE16C3-414D-4A94-B429-CB2FE8E985A8}" type="datetimeFigureOut">
              <a:rPr kumimoji="1" lang="ja-JP" altLang="en-US" smtClean="0"/>
              <a:t>2013/9/23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8A9D96-D5AD-4AB9-902A-4B92C18E6028}" type="slidenum">
              <a:rPr kumimoji="1" lang="ja-JP" altLang="en-US" smtClean="0"/>
              <a:t>‹#›</a:t>
            </a:fld>
            <a:endParaRPr kumimoji="1" lang="ja-JP" altLang="en-US"/>
          </a:p>
        </p:txBody>
      </p:sp>
      <p:cxnSp>
        <p:nvCxnSpPr>
          <p:cNvPr id="10" name="Straight Connector 9"/>
          <p:cNvCxnSpPr/>
          <p:nvPr/>
        </p:nvCxnSpPr>
        <p:spPr>
          <a:xfrm rot="5400000">
            <a:off x="-28971" y="15698786"/>
            <a:ext cx="23782514" cy="5259"/>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13238" y="28539017"/>
            <a:ext cx="22467741" cy="9988656"/>
          </a:xfrm>
        </p:spPr>
        <p:txBody>
          <a:bodyPr anchor="b">
            <a:normAutofit/>
          </a:bodyPr>
          <a:lstStyle>
            <a:lvl1pPr algn="l">
              <a:defRPr sz="247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573798" y="2853901"/>
            <a:ext cx="24980979" cy="18074711"/>
          </a:xfrm>
          <a:ln w="6350">
            <a:solidFill>
              <a:schemeClr val="tx2"/>
            </a:solidFill>
          </a:ln>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r>
              <a:rPr lang="ja-JP" altLang="en-US" smtClean="0"/>
              <a:t>アイコンをクリックして図を追加</a:t>
            </a:r>
            <a:endParaRPr lang="en-US"/>
          </a:p>
        </p:txBody>
      </p:sp>
      <p:sp>
        <p:nvSpPr>
          <p:cNvPr id="4" name="Text Placeholder 3"/>
          <p:cNvSpPr>
            <a:spLocks noGrp="1"/>
          </p:cNvSpPr>
          <p:nvPr>
            <p:ph type="body" sz="half" idx="2"/>
          </p:nvPr>
        </p:nvSpPr>
        <p:spPr>
          <a:xfrm>
            <a:off x="2816038" y="21879913"/>
            <a:ext cx="24476313" cy="5024053"/>
          </a:xfrm>
        </p:spPr>
        <p:txBody>
          <a:bodyPr anchor="t" anchorCtr="0">
            <a:normAutofit/>
          </a:bodyPr>
          <a:lstStyle>
            <a:lvl1pPr marL="0" indent="0">
              <a:buNone/>
              <a:defRPr sz="82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BE16C3-414D-4A94-B429-CB2FE8E985A8}" type="datetimeFigureOut">
              <a:rPr kumimoji="1" lang="ja-JP" altLang="en-US" smtClean="0"/>
              <a:t>2013/9/23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8A9D96-D5AD-4AB9-902A-4B92C18E6028}"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23331" y="28539017"/>
            <a:ext cx="22457648" cy="9988656"/>
          </a:xfrm>
          <a:prstGeom prst="rect">
            <a:avLst/>
          </a:prstGeom>
        </p:spPr>
        <p:txBody>
          <a:bodyPr vert="horz" lIns="417643" tIns="208822" rIns="417643" bIns="208822" rtlCol="0" anchor="b" anchorCtr="0">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23331" y="4280853"/>
            <a:ext cx="24980979" cy="24258164"/>
          </a:xfrm>
          <a:prstGeom prst="rect">
            <a:avLst/>
          </a:prstGeom>
        </p:spPr>
        <p:txBody>
          <a:bodyPr vert="horz" lIns="417643" tIns="208822" rIns="417643" bIns="208822" rtlCol="0" anchor="ctr" anchorCtr="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20691316" y="38755988"/>
            <a:ext cx="7065328" cy="2279158"/>
          </a:xfrm>
          <a:prstGeom prst="rect">
            <a:avLst/>
          </a:prstGeom>
        </p:spPr>
        <p:txBody>
          <a:bodyPr vert="horz" lIns="417643" tIns="208822" rIns="417643" bIns="208822" rtlCol="0" anchor="ctr"/>
          <a:lstStyle>
            <a:lvl1pPr algn="r">
              <a:defRPr sz="5500" b="1">
                <a:solidFill>
                  <a:schemeClr val="tx2">
                    <a:lumMod val="90000"/>
                    <a:lumOff val="10000"/>
                  </a:schemeClr>
                </a:solidFill>
                <a:latin typeface="+mn-lt"/>
              </a:defRPr>
            </a:lvl1pPr>
          </a:lstStyle>
          <a:p>
            <a:fld id="{F2BE16C3-414D-4A94-B429-CB2FE8E985A8}" type="datetimeFigureOut">
              <a:rPr kumimoji="1" lang="ja-JP" altLang="en-US" smtClean="0"/>
              <a:t>2013/9/23</a:t>
            </a:fld>
            <a:endParaRPr kumimoji="1" lang="ja-JP" altLang="en-US"/>
          </a:p>
        </p:txBody>
      </p:sp>
      <p:sp>
        <p:nvSpPr>
          <p:cNvPr id="5" name="Footer Placeholder 4"/>
          <p:cNvSpPr>
            <a:spLocks noGrp="1"/>
          </p:cNvSpPr>
          <p:nvPr>
            <p:ph type="ftr" sz="quarter" idx="3"/>
          </p:nvPr>
        </p:nvSpPr>
        <p:spPr>
          <a:xfrm>
            <a:off x="2523330" y="38755988"/>
            <a:ext cx="16139614" cy="2279158"/>
          </a:xfrm>
          <a:prstGeom prst="rect">
            <a:avLst/>
          </a:prstGeom>
        </p:spPr>
        <p:txBody>
          <a:bodyPr vert="horz" lIns="417643" tIns="208822" rIns="417643" bIns="208822" rtlCol="0" anchor="ctr"/>
          <a:lstStyle>
            <a:lvl1pPr algn="l">
              <a:defRPr sz="5500" b="1">
                <a:solidFill>
                  <a:schemeClr val="tx2">
                    <a:lumMod val="90000"/>
                    <a:lumOff val="10000"/>
                  </a:schemeClr>
                </a:solidFill>
              </a:defRPr>
            </a:lvl1pPr>
          </a:lstStyle>
          <a:p>
            <a:endParaRPr kumimoji="1" lang="ja-JP" altLang="en-US"/>
          </a:p>
        </p:txBody>
      </p:sp>
      <p:sp>
        <p:nvSpPr>
          <p:cNvPr id="6" name="Slide Number Placeholder 5"/>
          <p:cNvSpPr>
            <a:spLocks noGrp="1"/>
          </p:cNvSpPr>
          <p:nvPr>
            <p:ph type="sldNum" sz="quarter" idx="4"/>
          </p:nvPr>
        </p:nvSpPr>
        <p:spPr>
          <a:xfrm>
            <a:off x="25233313" y="35502540"/>
            <a:ext cx="2523331" cy="2279158"/>
          </a:xfrm>
          <a:prstGeom prst="rect">
            <a:avLst/>
          </a:prstGeom>
        </p:spPr>
        <p:txBody>
          <a:bodyPr vert="horz" lIns="417643" tIns="208822" rIns="417643" bIns="208822" rtlCol="0" anchor="ctr"/>
          <a:lstStyle>
            <a:lvl1pPr algn="r">
              <a:defRPr sz="11000">
                <a:solidFill>
                  <a:schemeClr val="tx1">
                    <a:lumMod val="85000"/>
                    <a:lumOff val="15000"/>
                  </a:schemeClr>
                </a:solidFill>
                <a:latin typeface="+mj-lt"/>
              </a:defRPr>
            </a:lvl1pPr>
          </a:lstStyle>
          <a:p>
            <a:fld id="{BB8A9D96-D5AD-4AB9-902A-4B92C18E6028}" type="slidenum">
              <a:rPr kumimoji="1" lang="ja-JP" altLang="en-US" smtClean="0"/>
              <a:t>‹#›</a:t>
            </a:fld>
            <a:endParaRPr kumimoji="1" lang="ja-JP" altLang="en-US"/>
          </a:p>
        </p:txBody>
      </p:sp>
      <p:sp>
        <p:nvSpPr>
          <p:cNvPr id="8" name="Rectangle 7"/>
          <p:cNvSpPr/>
          <p:nvPr/>
        </p:nvSpPr>
        <p:spPr>
          <a:xfrm>
            <a:off x="2573798" y="0"/>
            <a:ext cx="24980979" cy="23782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417643" tIns="208822" rIns="417643" bIns="208822" rtlCol="0" anchor="ctr"/>
          <a:lstStyle/>
          <a:p>
            <a:pPr algn="ctr"/>
            <a:endParaRPr lang="en-US"/>
          </a:p>
        </p:txBody>
      </p:sp>
      <p:sp>
        <p:nvSpPr>
          <p:cNvPr id="9" name="Rectangle 8"/>
          <p:cNvSpPr/>
          <p:nvPr/>
        </p:nvSpPr>
        <p:spPr>
          <a:xfrm>
            <a:off x="2573798" y="38527673"/>
            <a:ext cx="24980979" cy="171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417643" tIns="208822" rIns="417643" bIns="208822"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4176431" rtl="0" eaLnBrk="1" latinLnBrk="0" hangingPunct="1">
        <a:spcBef>
          <a:spcPct val="0"/>
        </a:spcBef>
        <a:buNone/>
        <a:defRPr kumimoji="1" sz="247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1252929" indent="-1252929" algn="l" defTabSz="4176431" rtl="0" eaLnBrk="1" latinLnBrk="0" hangingPunct="1">
        <a:spcBef>
          <a:spcPct val="20000"/>
        </a:spcBef>
        <a:buClr>
          <a:schemeClr val="accent1"/>
        </a:buClr>
        <a:buFont typeface="Arial" pitchFamily="34" charset="0"/>
        <a:buChar char="•"/>
        <a:defRPr kumimoji="1" sz="11000" kern="1200">
          <a:solidFill>
            <a:schemeClr val="tx2"/>
          </a:solidFill>
          <a:latin typeface="+mn-lt"/>
          <a:ea typeface="+mn-ea"/>
          <a:cs typeface="+mn-cs"/>
        </a:defRPr>
      </a:lvl1pPr>
      <a:lvl2pPr marL="2714680" indent="-1252929" algn="l" defTabSz="4176431" rtl="0" eaLnBrk="1" latinLnBrk="0" hangingPunct="1">
        <a:spcBef>
          <a:spcPct val="20000"/>
        </a:spcBef>
        <a:buClr>
          <a:schemeClr val="accent1"/>
        </a:buClr>
        <a:buFont typeface="Arial" pitchFamily="34" charset="0"/>
        <a:buChar char="•"/>
        <a:defRPr kumimoji="1" sz="10000" kern="1200">
          <a:solidFill>
            <a:schemeClr val="tx2"/>
          </a:solidFill>
          <a:latin typeface="+mn-lt"/>
          <a:ea typeface="+mn-ea"/>
          <a:cs typeface="+mn-cs"/>
        </a:defRPr>
      </a:lvl2pPr>
      <a:lvl3pPr marL="3967609" indent="-1044108" algn="l" defTabSz="4176431" rtl="0" eaLnBrk="1" latinLnBrk="0" hangingPunct="1">
        <a:spcBef>
          <a:spcPct val="20000"/>
        </a:spcBef>
        <a:buClr>
          <a:schemeClr val="accent1"/>
        </a:buClr>
        <a:buFont typeface="Arial" pitchFamily="34" charset="0"/>
        <a:buChar char="•"/>
        <a:defRPr kumimoji="1" sz="9100" kern="1200">
          <a:solidFill>
            <a:schemeClr val="tx2"/>
          </a:solidFill>
          <a:latin typeface="+mn-lt"/>
          <a:ea typeface="+mn-ea"/>
          <a:cs typeface="+mn-cs"/>
        </a:defRPr>
      </a:lvl3pPr>
      <a:lvl4pPr marL="5220538" indent="-1044108" algn="l" defTabSz="4176431" rtl="0" eaLnBrk="1" latinLnBrk="0" hangingPunct="1">
        <a:spcBef>
          <a:spcPct val="20000"/>
        </a:spcBef>
        <a:buClr>
          <a:schemeClr val="accent1"/>
        </a:buClr>
        <a:buFont typeface="Arial" pitchFamily="34" charset="0"/>
        <a:buChar char="•"/>
        <a:defRPr kumimoji="1" sz="8200" kern="1200">
          <a:solidFill>
            <a:schemeClr val="tx2"/>
          </a:solidFill>
          <a:latin typeface="+mn-lt"/>
          <a:ea typeface="+mn-ea"/>
          <a:cs typeface="+mn-cs"/>
        </a:defRPr>
      </a:lvl4pPr>
      <a:lvl5pPr marL="6264646" indent="-1044108" algn="l" defTabSz="4176431" rtl="0" eaLnBrk="1" latinLnBrk="0" hangingPunct="1">
        <a:spcBef>
          <a:spcPct val="20000"/>
        </a:spcBef>
        <a:buClr>
          <a:schemeClr val="accent1"/>
        </a:buClr>
        <a:buFont typeface="Arial" pitchFamily="34" charset="0"/>
        <a:buChar char="•"/>
        <a:defRPr kumimoji="1" sz="8200" kern="1200" baseline="0">
          <a:solidFill>
            <a:schemeClr val="tx2"/>
          </a:solidFill>
          <a:latin typeface="+mn-lt"/>
          <a:ea typeface="+mn-ea"/>
          <a:cs typeface="+mn-cs"/>
        </a:defRPr>
      </a:lvl5pPr>
      <a:lvl6pPr marL="7517575" indent="-1044108" algn="l" defTabSz="4176431" rtl="0" eaLnBrk="1" latinLnBrk="0" hangingPunct="1">
        <a:spcBef>
          <a:spcPct val="20000"/>
        </a:spcBef>
        <a:buClr>
          <a:schemeClr val="accent1"/>
        </a:buClr>
        <a:buFont typeface="Arial" pitchFamily="34" charset="0"/>
        <a:buChar char="•"/>
        <a:defRPr kumimoji="1" sz="7300" kern="1200">
          <a:solidFill>
            <a:schemeClr val="tx2"/>
          </a:solidFill>
          <a:latin typeface="+mn-lt"/>
          <a:ea typeface="+mn-ea"/>
          <a:cs typeface="+mn-cs"/>
        </a:defRPr>
      </a:lvl6pPr>
      <a:lvl7pPr marL="8686976" indent="-1044108" algn="l" defTabSz="4176431" rtl="0" eaLnBrk="1" latinLnBrk="0" hangingPunct="1">
        <a:spcBef>
          <a:spcPct val="20000"/>
        </a:spcBef>
        <a:buClr>
          <a:schemeClr val="accent1"/>
        </a:buClr>
        <a:buFont typeface="Arial" pitchFamily="34" charset="0"/>
        <a:buChar char="•"/>
        <a:defRPr kumimoji="1" sz="7300" kern="1200">
          <a:solidFill>
            <a:schemeClr val="tx2"/>
          </a:solidFill>
          <a:latin typeface="+mn-lt"/>
          <a:ea typeface="+mn-ea"/>
          <a:cs typeface="+mn-cs"/>
        </a:defRPr>
      </a:lvl7pPr>
      <a:lvl8pPr marL="10023433" indent="-1044108" algn="l" defTabSz="4176431" rtl="0" eaLnBrk="1" latinLnBrk="0" hangingPunct="1">
        <a:spcBef>
          <a:spcPct val="20000"/>
        </a:spcBef>
        <a:buClr>
          <a:schemeClr val="accent1"/>
        </a:buClr>
        <a:buFont typeface="Arial" pitchFamily="34" charset="0"/>
        <a:buChar char="•"/>
        <a:defRPr kumimoji="1" sz="7300" kern="1200">
          <a:solidFill>
            <a:schemeClr val="tx2"/>
          </a:solidFill>
          <a:latin typeface="+mn-lt"/>
          <a:ea typeface="+mn-ea"/>
          <a:cs typeface="+mn-cs"/>
        </a:defRPr>
      </a:lvl8pPr>
      <a:lvl9pPr marL="11276363" indent="-1044108" algn="l" defTabSz="4176431" rtl="0" eaLnBrk="1" latinLnBrk="0" hangingPunct="1">
        <a:spcBef>
          <a:spcPct val="20000"/>
        </a:spcBef>
        <a:buClr>
          <a:schemeClr val="accent1"/>
        </a:buClr>
        <a:buFont typeface="Arial" pitchFamily="34" charset="0"/>
        <a:buChar char="•"/>
        <a:defRPr kumimoji="1" sz="7300" kern="1200">
          <a:solidFill>
            <a:schemeClr val="tx2"/>
          </a:solidFill>
          <a:latin typeface="+mn-lt"/>
          <a:ea typeface="+mn-ea"/>
          <a:cs typeface="+mn-cs"/>
        </a:defRPr>
      </a:lvl9pPr>
    </p:bodyStyle>
    <p:otherStyle>
      <a:defPPr>
        <a:defRPr lang="en-US"/>
      </a:defPPr>
      <a:lvl1pPr marL="0" algn="l" defTabSz="4176431" rtl="0" eaLnBrk="1" latinLnBrk="0" hangingPunct="1">
        <a:defRPr kumimoji="1" sz="8200" kern="1200">
          <a:solidFill>
            <a:schemeClr val="tx1"/>
          </a:solidFill>
          <a:latin typeface="+mn-lt"/>
          <a:ea typeface="+mn-ea"/>
          <a:cs typeface="+mn-cs"/>
        </a:defRPr>
      </a:lvl1pPr>
      <a:lvl2pPr marL="2088215" algn="l" defTabSz="4176431" rtl="0" eaLnBrk="1" latinLnBrk="0" hangingPunct="1">
        <a:defRPr kumimoji="1" sz="8200" kern="1200">
          <a:solidFill>
            <a:schemeClr val="tx1"/>
          </a:solidFill>
          <a:latin typeface="+mn-lt"/>
          <a:ea typeface="+mn-ea"/>
          <a:cs typeface="+mn-cs"/>
        </a:defRPr>
      </a:lvl2pPr>
      <a:lvl3pPr marL="4176431" algn="l" defTabSz="4176431" rtl="0" eaLnBrk="1" latinLnBrk="0" hangingPunct="1">
        <a:defRPr kumimoji="1" sz="8200" kern="1200">
          <a:solidFill>
            <a:schemeClr val="tx1"/>
          </a:solidFill>
          <a:latin typeface="+mn-lt"/>
          <a:ea typeface="+mn-ea"/>
          <a:cs typeface="+mn-cs"/>
        </a:defRPr>
      </a:lvl3pPr>
      <a:lvl4pPr marL="6264646" algn="l" defTabSz="4176431" rtl="0" eaLnBrk="1" latinLnBrk="0" hangingPunct="1">
        <a:defRPr kumimoji="1" sz="8200" kern="1200">
          <a:solidFill>
            <a:schemeClr val="tx1"/>
          </a:solidFill>
          <a:latin typeface="+mn-lt"/>
          <a:ea typeface="+mn-ea"/>
          <a:cs typeface="+mn-cs"/>
        </a:defRPr>
      </a:lvl4pPr>
      <a:lvl5pPr marL="8352861" algn="l" defTabSz="4176431" rtl="0" eaLnBrk="1" latinLnBrk="0" hangingPunct="1">
        <a:defRPr kumimoji="1" sz="8200" kern="1200">
          <a:solidFill>
            <a:schemeClr val="tx1"/>
          </a:solidFill>
          <a:latin typeface="+mn-lt"/>
          <a:ea typeface="+mn-ea"/>
          <a:cs typeface="+mn-cs"/>
        </a:defRPr>
      </a:lvl5pPr>
      <a:lvl6pPr marL="10441076" algn="l" defTabSz="4176431" rtl="0" eaLnBrk="1" latinLnBrk="0" hangingPunct="1">
        <a:defRPr kumimoji="1" sz="8200" kern="1200">
          <a:solidFill>
            <a:schemeClr val="tx1"/>
          </a:solidFill>
          <a:latin typeface="+mn-lt"/>
          <a:ea typeface="+mn-ea"/>
          <a:cs typeface="+mn-cs"/>
        </a:defRPr>
      </a:lvl6pPr>
      <a:lvl7pPr marL="12529292" algn="l" defTabSz="4176431" rtl="0" eaLnBrk="1" latinLnBrk="0" hangingPunct="1">
        <a:defRPr kumimoji="1" sz="8200" kern="1200">
          <a:solidFill>
            <a:schemeClr val="tx1"/>
          </a:solidFill>
          <a:latin typeface="+mn-lt"/>
          <a:ea typeface="+mn-ea"/>
          <a:cs typeface="+mn-cs"/>
        </a:defRPr>
      </a:lvl7pPr>
      <a:lvl8pPr marL="14617507" algn="l" defTabSz="4176431" rtl="0" eaLnBrk="1" latinLnBrk="0" hangingPunct="1">
        <a:defRPr kumimoji="1" sz="8200" kern="1200">
          <a:solidFill>
            <a:schemeClr val="tx1"/>
          </a:solidFill>
          <a:latin typeface="+mn-lt"/>
          <a:ea typeface="+mn-ea"/>
          <a:cs typeface="+mn-cs"/>
        </a:defRPr>
      </a:lvl8pPr>
      <a:lvl9pPr marL="16705722" algn="l" defTabSz="4176431" rtl="0" eaLnBrk="1" latinLnBrk="0" hangingPunct="1">
        <a:defRPr kumimoji="1"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toshi\Desktop\rikkyo.pn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2484803" y="40558390"/>
            <a:ext cx="5347176" cy="1098339"/>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2466579" y="38974214"/>
            <a:ext cx="24308609" cy="1015663"/>
          </a:xfrm>
          <a:prstGeom prst="rect">
            <a:avLst/>
          </a:prstGeom>
          <a:noFill/>
        </p:spPr>
        <p:txBody>
          <a:bodyPr wrap="square" rtlCol="0">
            <a:spAutoFit/>
          </a:bodyPr>
          <a:lstStyle/>
          <a:p>
            <a:r>
              <a:rPr lang="ja-JP" altLang="en-US" sz="6000" b="1" dirty="0" smtClean="0">
                <a:solidFill>
                  <a:schemeClr val="accent1"/>
                </a:solidFill>
                <a:ea typeface="HG丸ｺﾞｼｯｸM-PRO" pitchFamily="50" charset="-128"/>
              </a:rPr>
              <a:t>第</a:t>
            </a:r>
            <a:r>
              <a:rPr lang="en-US" altLang="ja-JP" sz="6000" b="1" dirty="0" smtClean="0">
                <a:solidFill>
                  <a:schemeClr val="accent1"/>
                </a:solidFill>
                <a:ea typeface="HG丸ｺﾞｼｯｸM-PRO" pitchFamily="50" charset="-128"/>
              </a:rPr>
              <a:t>64</a:t>
            </a:r>
            <a:r>
              <a:rPr lang="ja-JP" altLang="en-US" sz="6000" b="1" dirty="0" smtClean="0">
                <a:solidFill>
                  <a:schemeClr val="accent1"/>
                </a:solidFill>
                <a:ea typeface="HG丸ｺﾞｼｯｸM-PRO" pitchFamily="50" charset="-128"/>
              </a:rPr>
              <a:t>回日本西洋史学会大会</a:t>
            </a:r>
            <a:r>
              <a:rPr lang="ja-JP" altLang="en-US" sz="6000" dirty="0" smtClean="0">
                <a:solidFill>
                  <a:schemeClr val="accent1"/>
                </a:solidFill>
                <a:ea typeface="HG丸ｺﾞｼｯｸM-PRO" pitchFamily="50" charset="-128"/>
              </a:rPr>
              <a:t>　　　　　　　　　　</a:t>
            </a:r>
            <a:r>
              <a:rPr lang="en-US" altLang="ja-JP" sz="4800" dirty="0" smtClean="0">
                <a:solidFill>
                  <a:schemeClr val="accent1"/>
                </a:solidFill>
                <a:ea typeface="HG丸ｺﾞｼｯｸM-PRO" pitchFamily="50" charset="-128"/>
              </a:rPr>
              <a:t>31 May- 1 June, 2014</a:t>
            </a:r>
            <a:r>
              <a:rPr lang="ja-JP" altLang="en-US" sz="4800" dirty="0" smtClean="0">
                <a:solidFill>
                  <a:schemeClr val="accent1"/>
                </a:solidFill>
                <a:latin typeface="HG丸ｺﾞｼｯｸM-PRO" pitchFamily="50" charset="-128"/>
                <a:ea typeface="HG丸ｺﾞｼｯｸM-PRO" pitchFamily="50" charset="-128"/>
              </a:rPr>
              <a:t>　　　</a:t>
            </a:r>
            <a:endParaRPr lang="en-US" altLang="ja-JP" sz="4800" dirty="0">
              <a:solidFill>
                <a:schemeClr val="accent1"/>
              </a:solidFill>
              <a:latin typeface="HG丸ｺﾞｼｯｸM-PRO" pitchFamily="50" charset="-128"/>
              <a:ea typeface="HG丸ｺﾞｼｯｸM-PRO" pitchFamily="50" charset="-128"/>
            </a:endParaRPr>
          </a:p>
        </p:txBody>
      </p:sp>
      <p:sp>
        <p:nvSpPr>
          <p:cNvPr id="3" name="テキスト ボックス 2"/>
          <p:cNvSpPr txBox="1"/>
          <p:nvPr/>
        </p:nvSpPr>
        <p:spPr>
          <a:xfrm>
            <a:off x="1890515" y="1098006"/>
            <a:ext cx="25941463" cy="3170099"/>
          </a:xfrm>
          <a:prstGeom prst="rect">
            <a:avLst/>
          </a:prstGeom>
          <a:noFill/>
        </p:spPr>
        <p:txBody>
          <a:bodyPr wrap="square" rtlCol="0">
            <a:spAutoFit/>
          </a:bodyPr>
          <a:lstStyle/>
          <a:p>
            <a:pPr algn="ctr"/>
            <a:r>
              <a:rPr kumimoji="1" lang="en-US" altLang="ja-JP" sz="8000" b="1" i="1" dirty="0" smtClean="0">
                <a:solidFill>
                  <a:schemeClr val="bg1"/>
                </a:solidFill>
                <a:latin typeface="Microsoft YaHei" pitchFamily="34" charset="-122"/>
                <a:ea typeface="Microsoft YaHei" pitchFamily="34" charset="-122"/>
              </a:rPr>
              <a:t>10</a:t>
            </a:r>
            <a:r>
              <a:rPr kumimoji="1" lang="ja-JP" altLang="en-US" sz="8000" b="1" i="1" dirty="0" smtClean="0">
                <a:solidFill>
                  <a:schemeClr val="bg1"/>
                </a:solidFill>
                <a:latin typeface="Microsoft YaHei" pitchFamily="34" charset="-122"/>
                <a:ea typeface="Microsoft YaHei" pitchFamily="34" charset="-122"/>
              </a:rPr>
              <a:t>世紀末デンマーク王によるルーン石碑建立政策</a:t>
            </a:r>
            <a:endParaRPr kumimoji="1" lang="en-US" altLang="ja-JP" sz="8000" b="1" i="1" dirty="0" smtClean="0">
              <a:solidFill>
                <a:schemeClr val="bg1"/>
              </a:solidFill>
              <a:latin typeface="Microsoft YaHei" pitchFamily="34" charset="-122"/>
              <a:ea typeface="Microsoft YaHei" pitchFamily="34" charset="-122"/>
            </a:endParaRPr>
          </a:p>
          <a:p>
            <a:pPr algn="ctr"/>
            <a:r>
              <a:rPr lang="ja-JP" altLang="en-US" sz="6000" dirty="0">
                <a:latin typeface="Microsoft YaHei" pitchFamily="34" charset="-122"/>
                <a:ea typeface="Microsoft YaHei" pitchFamily="34" charset="-122"/>
              </a:rPr>
              <a:t>　</a:t>
            </a:r>
            <a:r>
              <a:rPr lang="ja-JP" altLang="en-US" sz="6000" b="1" i="1" dirty="0" smtClean="0">
                <a:latin typeface="Microsoft YaHei" pitchFamily="34" charset="-122"/>
                <a:ea typeface="Microsoft YaHei" pitchFamily="34" charset="-122"/>
              </a:rPr>
              <a:t>スヴェン双髭王の事例</a:t>
            </a:r>
            <a:endParaRPr lang="en-US" altLang="ja-JP" sz="6000" b="1" i="1" dirty="0" smtClean="0">
              <a:latin typeface="Microsoft YaHei" pitchFamily="34" charset="-122"/>
              <a:ea typeface="Microsoft YaHei" pitchFamily="34" charset="-122"/>
            </a:endParaRPr>
          </a:p>
          <a:p>
            <a:pPr algn="r"/>
            <a:r>
              <a:rPr kumimoji="1" lang="ja-JP" altLang="en-US" sz="6000" b="1" i="1" dirty="0">
                <a:solidFill>
                  <a:schemeClr val="bg1"/>
                </a:solidFill>
                <a:latin typeface="Microsoft YaHei" pitchFamily="34" charset="-122"/>
                <a:ea typeface="Microsoft YaHei" pitchFamily="34" charset="-122"/>
              </a:rPr>
              <a:t>　</a:t>
            </a:r>
            <a:r>
              <a:rPr kumimoji="1" lang="ja-JP" altLang="en-US" sz="6000" b="1" dirty="0" smtClean="0">
                <a:latin typeface="Microsoft YaHei" pitchFamily="34" charset="-122"/>
                <a:ea typeface="Microsoft YaHei" pitchFamily="34" charset="-122"/>
              </a:rPr>
              <a:t>小澤　実（立教大学）</a:t>
            </a:r>
            <a:endParaRPr kumimoji="1" lang="ja-JP" altLang="en-US" sz="7900" b="1" dirty="0">
              <a:latin typeface="Microsoft YaHei" pitchFamily="34" charset="-122"/>
              <a:ea typeface="Microsoft YaHei" pitchFamily="34" charset="-122"/>
            </a:endParaRPr>
          </a:p>
        </p:txBody>
      </p:sp>
      <p:sp>
        <p:nvSpPr>
          <p:cNvPr id="4" name="テキスト ボックス 3"/>
          <p:cNvSpPr txBox="1"/>
          <p:nvPr/>
        </p:nvSpPr>
        <p:spPr>
          <a:xfrm>
            <a:off x="642224" y="4986438"/>
            <a:ext cx="14713788" cy="3600986"/>
          </a:xfrm>
          <a:prstGeom prst="rect">
            <a:avLst/>
          </a:prstGeom>
          <a:noFill/>
        </p:spPr>
        <p:txBody>
          <a:bodyPr wrap="square" rtlCol="0">
            <a:spAutoFit/>
          </a:bodyPr>
          <a:lstStyle/>
          <a:p>
            <a:pPr algn="ctr"/>
            <a:r>
              <a:rPr lang="ja-JP" altLang="en-US" sz="3600" b="1" dirty="0" smtClean="0">
                <a:latin typeface="HG丸ｺﾞｼｯｸM-PRO" pitchFamily="50" charset="-128"/>
                <a:ea typeface="HG丸ｺﾞｼｯｸM-PRO" pitchFamily="50" charset="-128"/>
              </a:rPr>
              <a:t>前提</a:t>
            </a:r>
            <a:endParaRPr lang="en-US" altLang="ja-JP" sz="3600" b="1" dirty="0" smtClean="0">
              <a:latin typeface="HG丸ｺﾞｼｯｸM-PRO" pitchFamily="50" charset="-128"/>
              <a:ea typeface="HG丸ｺﾞｼｯｸM-PRO" pitchFamily="50" charset="-128"/>
            </a:endParaRPr>
          </a:p>
          <a:p>
            <a:pPr algn="ctr"/>
            <a:endParaRPr lang="en-US" altLang="ja-JP" sz="3200" dirty="0" smtClean="0">
              <a:latin typeface="HG丸ｺﾞｼｯｸM-PRO" pitchFamily="50" charset="-128"/>
              <a:ea typeface="HG丸ｺﾞｼｯｸM-PRO" pitchFamily="50" charset="-128"/>
            </a:endParaRPr>
          </a:p>
          <a:p>
            <a:r>
              <a:rPr lang="ja-JP" altLang="en-US" sz="3200" dirty="0" smtClean="0">
                <a:latin typeface="HG丸ｺﾞｼｯｸM-PRO" pitchFamily="50" charset="-128"/>
                <a:ea typeface="HG丸ｺﾞｼｯｸM-PRO" pitchFamily="50" charset="-128"/>
              </a:rPr>
              <a:t>①ルーン石碑はただ死者記念碑としてのみならず、観者に対して</a:t>
            </a:r>
            <a:r>
              <a:rPr lang="ja-JP" altLang="en-US" sz="3200" b="1" dirty="0">
                <a:latin typeface="HG丸ｺﾞｼｯｸM-PRO" pitchFamily="50" charset="-128"/>
                <a:ea typeface="HG丸ｺﾞｼｯｸM-PRO" pitchFamily="50" charset="-128"/>
              </a:rPr>
              <a:t>多様な</a:t>
            </a:r>
            <a:r>
              <a:rPr lang="ja-JP" altLang="en-US" sz="3200" b="1" dirty="0" smtClean="0">
                <a:latin typeface="HG丸ｺﾞｼｯｸM-PRO" pitchFamily="50" charset="-128"/>
                <a:ea typeface="HG丸ｺﾞｼｯｸM-PRO" pitchFamily="50" charset="-128"/>
              </a:rPr>
              <a:t>メッセージを告知する機能</a:t>
            </a:r>
            <a:r>
              <a:rPr lang="ja-JP" altLang="en-US" sz="3200" dirty="0" smtClean="0">
                <a:latin typeface="HG丸ｺﾞｼｯｸM-PRO" pitchFamily="50" charset="-128"/>
                <a:ea typeface="HG丸ｺﾞｼｯｸM-PRO" pitchFamily="50" charset="-128"/>
              </a:rPr>
              <a:t>をもつ（</a:t>
            </a:r>
            <a:r>
              <a:rPr lang="en-US" altLang="ja-JP" sz="3200" dirty="0" smtClean="0">
                <a:ea typeface="HG丸ｺﾞｼｯｸM-PRO" pitchFamily="50" charset="-128"/>
              </a:rPr>
              <a:t>Sawyer 2001, Ozawa 2007 &amp; 08, Bianchi 2010</a:t>
            </a:r>
            <a:r>
              <a:rPr lang="ja-JP" altLang="en-US" sz="3200" dirty="0" smtClean="0">
                <a:latin typeface="HG丸ｺﾞｼｯｸM-PRO" pitchFamily="50" charset="-128"/>
                <a:ea typeface="HG丸ｺﾞｼｯｸM-PRO" pitchFamily="50" charset="-128"/>
              </a:rPr>
              <a:t>）</a:t>
            </a:r>
            <a:endParaRPr lang="en-US" altLang="ja-JP" sz="3200" dirty="0" smtClean="0">
              <a:latin typeface="HG丸ｺﾞｼｯｸM-PRO" pitchFamily="50" charset="-128"/>
              <a:ea typeface="HG丸ｺﾞｼｯｸM-PRO" pitchFamily="50" charset="-128"/>
            </a:endParaRPr>
          </a:p>
          <a:p>
            <a:r>
              <a:rPr lang="ja-JP" altLang="en-US" sz="3200" dirty="0">
                <a:latin typeface="HG丸ｺﾞｼｯｸM-PRO" pitchFamily="50" charset="-128"/>
                <a:ea typeface="HG丸ｺﾞｼｯｸM-PRO" pitchFamily="50" charset="-128"/>
              </a:rPr>
              <a:t>②</a:t>
            </a:r>
            <a:r>
              <a:rPr lang="ja-JP" altLang="en-US" sz="3200" dirty="0" smtClean="0">
                <a:latin typeface="HG丸ｺﾞｼｯｸM-PRO" pitchFamily="50" charset="-128"/>
                <a:ea typeface="HG丸ｺﾞｼｯｸM-PRO" pitchFamily="50" charset="-128"/>
              </a:rPr>
              <a:t>イェリング王朝のハーラル青歯王による大イェリング石碑（</a:t>
            </a:r>
            <a:r>
              <a:rPr lang="en-US" altLang="ja-JP" sz="3200" dirty="0" smtClean="0">
                <a:ea typeface="HG丸ｺﾞｼｯｸM-PRO" pitchFamily="50" charset="-128"/>
              </a:rPr>
              <a:t>DR42</a:t>
            </a:r>
            <a:r>
              <a:rPr lang="ja-JP" altLang="en-US" sz="3200" dirty="0" smtClean="0">
                <a:latin typeface="HG丸ｺﾞｼｯｸM-PRO" pitchFamily="50" charset="-128"/>
                <a:ea typeface="HG丸ｺﾞｼｯｸM-PRO" pitchFamily="50" charset="-128"/>
              </a:rPr>
              <a:t>）を含むイェリング・モニュメントは、王権関係者、在地有力者、北欧の</a:t>
            </a:r>
            <a:r>
              <a:rPr lang="ja-JP" altLang="en-US" sz="3200" b="1" dirty="0" smtClean="0">
                <a:latin typeface="HG丸ｺﾞｼｯｸM-PRO" pitchFamily="50" charset="-128"/>
                <a:ea typeface="HG丸ｺﾞｼｯｸM-PRO" pitchFamily="50" charset="-128"/>
              </a:rPr>
              <a:t>他地域の有力者、キリスト教圏からの使節</a:t>
            </a:r>
            <a:r>
              <a:rPr lang="ja-JP" altLang="en-US" sz="3200" b="1" dirty="0">
                <a:latin typeface="HG丸ｺﾞｼｯｸM-PRO" pitchFamily="50" charset="-128"/>
                <a:ea typeface="HG丸ｺﾞｼｯｸM-PRO" pitchFamily="50" charset="-128"/>
              </a:rPr>
              <a:t>ら</a:t>
            </a:r>
            <a:r>
              <a:rPr lang="ja-JP" altLang="en-US" sz="3200" b="1" dirty="0" smtClean="0">
                <a:latin typeface="HG丸ｺﾞｼｯｸM-PRO" pitchFamily="50" charset="-128"/>
                <a:ea typeface="HG丸ｺﾞｼｯｸM-PRO" pitchFamily="50" charset="-128"/>
              </a:rPr>
              <a:t>を意識した構造</a:t>
            </a:r>
            <a:r>
              <a:rPr lang="ja-JP" altLang="en-US" sz="3200" dirty="0" smtClean="0">
                <a:latin typeface="HG丸ｺﾞｼｯｸM-PRO" pitchFamily="50" charset="-128"/>
                <a:ea typeface="HG丸ｺﾞｼｯｸM-PRO" pitchFamily="50" charset="-128"/>
              </a:rPr>
              <a:t>（</a:t>
            </a:r>
            <a:r>
              <a:rPr lang="en-US" altLang="ja-JP" sz="3200" dirty="0" smtClean="0">
                <a:ea typeface="HG丸ｺﾞｼｯｸM-PRO" pitchFamily="50" charset="-128"/>
              </a:rPr>
              <a:t>Ozawa 2010</a:t>
            </a:r>
            <a:r>
              <a:rPr lang="ja-JP" altLang="en-US" sz="3200" dirty="0" smtClean="0">
                <a:latin typeface="HG丸ｺﾞｼｯｸM-PRO" pitchFamily="50" charset="-128"/>
                <a:ea typeface="HG丸ｺﾞｼｯｸM-PRO" pitchFamily="50" charset="-128"/>
              </a:rPr>
              <a:t>）</a:t>
            </a:r>
            <a:endParaRPr kumimoji="1" lang="ja-JP" altLang="en-US" sz="3200" dirty="0">
              <a:latin typeface="HG丸ｺﾞｼｯｸM-PRO" pitchFamily="50" charset="-128"/>
              <a:ea typeface="HG丸ｺﾞｼｯｸM-PRO" pitchFamily="50" charset="-128"/>
            </a:endParaRPr>
          </a:p>
        </p:txBody>
      </p:sp>
      <p:sp>
        <p:nvSpPr>
          <p:cNvPr id="5" name="テキスト ボックス 4"/>
          <p:cNvSpPr txBox="1"/>
          <p:nvPr/>
        </p:nvSpPr>
        <p:spPr>
          <a:xfrm>
            <a:off x="1055610" y="34221686"/>
            <a:ext cx="28218164" cy="4093428"/>
          </a:xfrm>
          <a:prstGeom prst="rect">
            <a:avLst/>
          </a:prstGeom>
          <a:noFill/>
        </p:spPr>
        <p:txBody>
          <a:bodyPr wrap="square" rtlCol="0">
            <a:spAutoFit/>
          </a:bodyPr>
          <a:lstStyle/>
          <a:p>
            <a:r>
              <a:rPr lang="en-GB" altLang="ja-JP" sz="3600" dirty="0" smtClean="0"/>
              <a:t>Bibliography</a:t>
            </a:r>
          </a:p>
          <a:p>
            <a:r>
              <a:rPr lang="en-GB" altLang="ja-JP" sz="2800" dirty="0" smtClean="0"/>
              <a:t>Bianchi, M., </a:t>
            </a:r>
            <a:r>
              <a:rPr lang="ja-JP" altLang="ja-JP" sz="2800" i="1" dirty="0"/>
              <a:t>Runor som resurs: Vikingatida skriftkultur i Uppland och Södermanland</a:t>
            </a:r>
            <a:r>
              <a:rPr lang="ja-JP" altLang="ja-JP" sz="2800" dirty="0"/>
              <a:t> (Runrön 20</a:t>
            </a:r>
            <a:r>
              <a:rPr lang="ja-JP" altLang="ja-JP" sz="2800" dirty="0" smtClean="0"/>
              <a:t>)</a:t>
            </a:r>
            <a:r>
              <a:rPr lang="en-US" altLang="ja-JP" sz="2800" dirty="0" smtClean="0"/>
              <a:t>,</a:t>
            </a:r>
            <a:r>
              <a:rPr lang="ja-JP" altLang="ja-JP" sz="2800" dirty="0" smtClean="0"/>
              <a:t> </a:t>
            </a:r>
            <a:r>
              <a:rPr lang="en-US" altLang="ja-JP" sz="2800" dirty="0"/>
              <a:t>Uppsala 2010</a:t>
            </a:r>
            <a:endParaRPr lang="en-GB" altLang="ja-JP" sz="2800" dirty="0" smtClean="0"/>
          </a:p>
          <a:p>
            <a:r>
              <a:rPr lang="en-GB" altLang="ja-JP" sz="2800" dirty="0" smtClean="0"/>
              <a:t>Ozawa, M., “Rune </a:t>
            </a:r>
            <a:r>
              <a:rPr lang="en-GB" altLang="ja-JP" sz="2800" dirty="0"/>
              <a:t>stones create a political landscape: towards a methodology for the application of </a:t>
            </a:r>
            <a:r>
              <a:rPr lang="en-GB" altLang="ja-JP" sz="2800" dirty="0" err="1"/>
              <a:t>runology</a:t>
            </a:r>
            <a:r>
              <a:rPr lang="en-GB" altLang="ja-JP" sz="2800" dirty="0"/>
              <a:t> to Scandinavian political history in the late </a:t>
            </a:r>
            <a:r>
              <a:rPr lang="en-GB" altLang="ja-JP" sz="2800" dirty="0" smtClean="0"/>
              <a:t>Viking </a:t>
            </a:r>
            <a:r>
              <a:rPr lang="en-GB" altLang="ja-JP" sz="2800" dirty="0"/>
              <a:t>Age: </a:t>
            </a:r>
            <a:r>
              <a:rPr lang="en-GB" altLang="ja-JP" sz="2800" dirty="0" smtClean="0"/>
              <a:t>Part 1 </a:t>
            </a:r>
          </a:p>
          <a:p>
            <a:r>
              <a:rPr lang="ja-JP" altLang="en-US" sz="2800" dirty="0"/>
              <a:t>　</a:t>
            </a:r>
            <a:r>
              <a:rPr lang="en-GB" altLang="ja-JP" sz="2800" dirty="0" smtClean="0"/>
              <a:t>&amp; Part 2” , </a:t>
            </a:r>
            <a:r>
              <a:rPr lang="en-GB" altLang="ja-JP" sz="2800" i="1" dirty="0" smtClean="0"/>
              <a:t>HERSETEC </a:t>
            </a:r>
            <a:r>
              <a:rPr lang="en-GB" altLang="ja-JP" sz="2800" dirty="0" smtClean="0"/>
              <a:t>1-1 (2007) , pp. </a:t>
            </a:r>
            <a:r>
              <a:rPr lang="en-US" altLang="ja-JP" sz="2800" dirty="0" smtClean="0"/>
              <a:t>43-62 &amp; 2-1 (2008) , pp. </a:t>
            </a:r>
            <a:r>
              <a:rPr lang="en-GB" altLang="ja-JP" sz="2800" dirty="0" smtClean="0"/>
              <a:t>65-85</a:t>
            </a:r>
            <a:r>
              <a:rPr lang="en-US" altLang="ja-JP" sz="2800" dirty="0" smtClean="0"/>
              <a:t> </a:t>
            </a:r>
            <a:endParaRPr lang="en-GB" altLang="ja-JP" sz="2800" dirty="0" smtClean="0"/>
          </a:p>
          <a:p>
            <a:r>
              <a:rPr lang="en-GB" altLang="ja-JP" sz="2800" dirty="0" smtClean="0"/>
              <a:t>Ozawa, M., “In </a:t>
            </a:r>
            <a:r>
              <a:rPr lang="en-GB" altLang="ja-JP" sz="2800" dirty="0"/>
              <a:t>the shadow of the son: contextualising the </a:t>
            </a:r>
            <a:r>
              <a:rPr lang="en-GB" altLang="ja-JP" sz="2800" dirty="0" err="1"/>
              <a:t>Jelling</a:t>
            </a:r>
            <a:r>
              <a:rPr lang="en-GB" altLang="ja-JP" sz="2800" dirty="0"/>
              <a:t> rune </a:t>
            </a:r>
            <a:r>
              <a:rPr lang="en-GB" altLang="ja-JP" sz="2800" dirty="0" smtClean="0"/>
              <a:t>stones”, </a:t>
            </a:r>
            <a:r>
              <a:rPr lang="en-GB" altLang="ja-JP" sz="2800" i="1" dirty="0" smtClean="0"/>
              <a:t>Preprint of </a:t>
            </a:r>
            <a:r>
              <a:rPr lang="en-GB" altLang="ja-JP" sz="2800" i="1" dirty="0"/>
              <a:t>the 7th international symposium on runes and runic inscription </a:t>
            </a:r>
            <a:r>
              <a:rPr lang="en-GB" altLang="ja-JP" sz="2800" i="1" dirty="0" smtClean="0"/>
              <a:t>"</a:t>
            </a:r>
            <a:r>
              <a:rPr lang="en-GB" altLang="ja-JP" sz="2800" i="1" dirty="0"/>
              <a:t>Runes in context", </a:t>
            </a:r>
            <a:endParaRPr lang="en-GB" altLang="ja-JP" sz="2800" i="1" dirty="0" smtClean="0"/>
          </a:p>
          <a:p>
            <a:r>
              <a:rPr lang="ja-JP" altLang="en-US" sz="2800" i="1" dirty="0"/>
              <a:t>　</a:t>
            </a:r>
            <a:r>
              <a:rPr lang="en-GB" altLang="ja-JP" sz="2800" i="1" dirty="0" smtClean="0"/>
              <a:t>Oslo 2010</a:t>
            </a:r>
          </a:p>
          <a:p>
            <a:r>
              <a:rPr lang="en-GB" altLang="ja-JP" sz="2800" dirty="0" err="1" smtClean="0"/>
              <a:t>Randsborg</a:t>
            </a:r>
            <a:r>
              <a:rPr lang="en-GB" altLang="ja-JP" sz="2800" dirty="0" smtClean="0"/>
              <a:t>, K., “Kings’ </a:t>
            </a:r>
            <a:r>
              <a:rPr lang="en-GB" altLang="ja-JP" sz="2800" dirty="0" err="1" smtClean="0"/>
              <a:t>Jelling</a:t>
            </a:r>
            <a:r>
              <a:rPr lang="en-GB" altLang="ja-JP" sz="2800" dirty="0" smtClean="0"/>
              <a:t>. </a:t>
            </a:r>
            <a:r>
              <a:rPr lang="en-GB" altLang="ja-JP" sz="2800" dirty="0" err="1" smtClean="0"/>
              <a:t>Gorm</a:t>
            </a:r>
            <a:r>
              <a:rPr lang="en-GB" altLang="ja-JP" sz="2800" dirty="0" smtClean="0"/>
              <a:t> &amp; </a:t>
            </a:r>
            <a:r>
              <a:rPr lang="en-GB" altLang="ja-JP" sz="2800" dirty="0" err="1" smtClean="0"/>
              <a:t>Thyra’s</a:t>
            </a:r>
            <a:r>
              <a:rPr lang="en-GB" altLang="ja-JP" sz="2800" dirty="0" smtClean="0"/>
              <a:t> palace </a:t>
            </a:r>
            <a:r>
              <a:rPr lang="en-GB" altLang="ja-JP" sz="2800" dirty="0"/>
              <a:t>- </a:t>
            </a:r>
            <a:r>
              <a:rPr lang="en-GB" altLang="ja-JP" sz="2800" dirty="0" err="1" smtClean="0"/>
              <a:t>Harald’s</a:t>
            </a:r>
            <a:r>
              <a:rPr lang="en-GB" altLang="ja-JP" sz="2800" dirty="0" smtClean="0"/>
              <a:t> monument &amp; grave - </a:t>
            </a:r>
            <a:r>
              <a:rPr lang="en-GB" altLang="ja-JP" sz="2800" dirty="0" err="1" smtClean="0"/>
              <a:t>Svend’s</a:t>
            </a:r>
            <a:r>
              <a:rPr lang="en-GB" altLang="ja-JP" sz="2800" dirty="0" smtClean="0"/>
              <a:t> cathedral”,</a:t>
            </a:r>
            <a:r>
              <a:rPr lang="en-GB" altLang="ja-JP" sz="2800" i="1" dirty="0" smtClean="0"/>
              <a:t> </a:t>
            </a:r>
            <a:r>
              <a:rPr lang="en-GB" altLang="ja-JP" sz="2800" i="1" dirty="0" err="1" smtClean="0"/>
              <a:t>Acta</a:t>
            </a:r>
            <a:r>
              <a:rPr lang="en-GB" altLang="ja-JP" sz="2800" i="1" dirty="0" smtClean="0"/>
              <a:t> </a:t>
            </a:r>
            <a:r>
              <a:rPr lang="en-GB" altLang="ja-JP" sz="2800" i="1" dirty="0" err="1" smtClean="0"/>
              <a:t>Archaeologica</a:t>
            </a:r>
            <a:r>
              <a:rPr lang="en-GB" altLang="ja-JP" sz="2800" i="1" dirty="0" smtClean="0"/>
              <a:t> </a:t>
            </a:r>
            <a:r>
              <a:rPr lang="en-GB" altLang="ja-JP" sz="2800" dirty="0" smtClean="0"/>
              <a:t>79 (2008), pp. 1-23</a:t>
            </a:r>
          </a:p>
          <a:p>
            <a:r>
              <a:rPr lang="en-GB" altLang="ja-JP" sz="2800" dirty="0" err="1" smtClean="0"/>
              <a:t>Roesdahl</a:t>
            </a:r>
            <a:r>
              <a:rPr lang="en-GB" altLang="ja-JP" sz="2800" dirty="0" smtClean="0"/>
              <a:t>, E., “The </a:t>
            </a:r>
            <a:r>
              <a:rPr lang="en-GB" altLang="ja-JP" sz="2800" dirty="0"/>
              <a:t>emergence of Denmark and the reign of </a:t>
            </a:r>
            <a:r>
              <a:rPr lang="en-GB" altLang="ja-JP" sz="2800" dirty="0" err="1"/>
              <a:t>Harald</a:t>
            </a:r>
            <a:r>
              <a:rPr lang="en-GB" altLang="ja-JP" sz="2800" dirty="0"/>
              <a:t> Bluetooth”, </a:t>
            </a:r>
            <a:r>
              <a:rPr lang="en-GB" altLang="ja-JP" sz="2800" dirty="0" smtClean="0"/>
              <a:t>S. </a:t>
            </a:r>
            <a:r>
              <a:rPr lang="en-GB" altLang="ja-JP" sz="2800" dirty="0"/>
              <a:t>Brink (ed.), </a:t>
            </a:r>
            <a:r>
              <a:rPr lang="en-GB" altLang="ja-JP" sz="2800" i="1" dirty="0"/>
              <a:t>The Viking </a:t>
            </a:r>
            <a:r>
              <a:rPr lang="en-GB" altLang="ja-JP" sz="2800" i="1" dirty="0" smtClean="0"/>
              <a:t>world</a:t>
            </a:r>
            <a:r>
              <a:rPr lang="en-GB" altLang="ja-JP" sz="2800" dirty="0"/>
              <a:t>,</a:t>
            </a:r>
            <a:r>
              <a:rPr lang="en-GB" altLang="ja-JP" sz="2800" dirty="0" smtClean="0"/>
              <a:t> </a:t>
            </a:r>
            <a:r>
              <a:rPr lang="en-GB" altLang="ja-JP" sz="2800" dirty="0"/>
              <a:t>London 2008, pp. </a:t>
            </a:r>
            <a:r>
              <a:rPr lang="en-GB" altLang="ja-JP" sz="2800" dirty="0" smtClean="0"/>
              <a:t>652-664</a:t>
            </a:r>
          </a:p>
          <a:p>
            <a:r>
              <a:rPr lang="en-GB" altLang="ja-JP" sz="2800" dirty="0" smtClean="0"/>
              <a:t>Sawyer</a:t>
            </a:r>
            <a:r>
              <a:rPr lang="en-GB" altLang="ja-JP" sz="2800" dirty="0"/>
              <a:t>, </a:t>
            </a:r>
            <a:r>
              <a:rPr lang="en-GB" altLang="ja-JP" sz="2800" dirty="0" smtClean="0"/>
              <a:t>B., </a:t>
            </a:r>
            <a:r>
              <a:rPr lang="en-GB" altLang="ja-JP" sz="2800" i="1" dirty="0" smtClean="0"/>
              <a:t>The </a:t>
            </a:r>
            <a:r>
              <a:rPr lang="en-GB" altLang="ja-JP" sz="2800" i="1" dirty="0"/>
              <a:t>Viking-Age rune-stones. Custom and commemoration in early medieval Scandinavia</a:t>
            </a:r>
            <a:r>
              <a:rPr lang="en-GB" altLang="ja-JP" sz="2800" dirty="0"/>
              <a:t>, Oxford 2000.</a:t>
            </a:r>
            <a:endParaRPr kumimoji="1" lang="ja-JP" altLang="en-US" sz="2800" i="1" dirty="0"/>
          </a:p>
        </p:txBody>
      </p:sp>
      <p:sp>
        <p:nvSpPr>
          <p:cNvPr id="6" name="テキスト ボックス 5"/>
          <p:cNvSpPr txBox="1"/>
          <p:nvPr/>
        </p:nvSpPr>
        <p:spPr>
          <a:xfrm>
            <a:off x="15572035" y="5274469"/>
            <a:ext cx="13105457" cy="4647426"/>
          </a:xfrm>
          <a:prstGeom prst="rect">
            <a:avLst/>
          </a:prstGeom>
          <a:ln w="5715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4000" b="1" dirty="0" smtClean="0">
                <a:latin typeface="HG丸ｺﾞｼｯｸM-PRO" pitchFamily="50" charset="-128"/>
                <a:ea typeface="HG丸ｺﾞｼｯｸM-PRO" pitchFamily="50" charset="-128"/>
              </a:rPr>
              <a:t>本報告の目的</a:t>
            </a:r>
            <a:endParaRPr lang="en-US" altLang="ja-JP" sz="4000" b="1" dirty="0" smtClean="0">
              <a:latin typeface="HG丸ｺﾞｼｯｸM-PRO" pitchFamily="50" charset="-128"/>
              <a:ea typeface="HG丸ｺﾞｼｯｸM-PRO" pitchFamily="50" charset="-128"/>
            </a:endParaRPr>
          </a:p>
          <a:p>
            <a:pPr algn="ctr"/>
            <a:endParaRPr lang="en-US" altLang="ja-JP" sz="4000" b="1" dirty="0" smtClean="0">
              <a:latin typeface="HG丸ｺﾞｼｯｸM-PRO" pitchFamily="50" charset="-128"/>
              <a:ea typeface="HG丸ｺﾞｼｯｸM-PRO" pitchFamily="50" charset="-128"/>
            </a:endParaRPr>
          </a:p>
          <a:p>
            <a:r>
              <a:rPr lang="ja-JP" altLang="en-US" sz="3200" dirty="0" smtClean="0">
                <a:latin typeface="HG丸ｺﾞｼｯｸM-PRO" pitchFamily="50" charset="-128"/>
                <a:ea typeface="HG丸ｺﾞｼｯｸM-PRO" pitchFamily="50" charset="-128"/>
              </a:rPr>
              <a:t>　</a:t>
            </a:r>
            <a:r>
              <a:rPr lang="ja-JP" altLang="en-US" sz="3600" dirty="0" smtClean="0">
                <a:latin typeface="HG丸ｺﾞｼｯｸM-PRO" pitchFamily="50" charset="-128"/>
                <a:ea typeface="HG丸ｺﾞｼｯｸM-PRO" pitchFamily="50" charset="-128"/>
              </a:rPr>
              <a:t>ハーラル青歯王（</a:t>
            </a:r>
            <a:r>
              <a:rPr lang="en-US" altLang="ja-JP" sz="3600" dirty="0" smtClean="0">
                <a:ea typeface="HG丸ｺﾞｼｯｸM-PRO" pitchFamily="50" charset="-128"/>
              </a:rPr>
              <a:t>-987</a:t>
            </a:r>
            <a:r>
              <a:rPr lang="ja-JP" altLang="en-US" sz="3600" dirty="0" smtClean="0">
                <a:latin typeface="HG丸ｺﾞｼｯｸM-PRO" pitchFamily="50" charset="-128"/>
                <a:ea typeface="HG丸ｺﾞｼｯｸM-PRO" pitchFamily="50" charset="-128"/>
              </a:rPr>
              <a:t>）以降のデンマーク王は、どのような</a:t>
            </a:r>
            <a:r>
              <a:rPr lang="ja-JP" altLang="en-US" sz="3600" b="1" dirty="0" smtClean="0">
                <a:latin typeface="HG丸ｺﾞｼｯｸM-PRO" pitchFamily="50" charset="-128"/>
                <a:ea typeface="HG丸ｺﾞｼｯｸM-PRO" pitchFamily="50" charset="-128"/>
              </a:rPr>
              <a:t>石碑を建立</a:t>
            </a:r>
            <a:r>
              <a:rPr lang="ja-JP" altLang="en-US" sz="3600" dirty="0" smtClean="0">
                <a:latin typeface="HG丸ｺﾞｼｯｸM-PRO" pitchFamily="50" charset="-128"/>
                <a:ea typeface="HG丸ｺﾞｼｯｸM-PRO" pitchFamily="50" charset="-128"/>
              </a:rPr>
              <a:t>したのか。そこにはどのような</a:t>
            </a:r>
            <a:r>
              <a:rPr lang="ja-JP" altLang="en-US" sz="3600" b="1" dirty="0" smtClean="0">
                <a:latin typeface="HG丸ｺﾞｼｯｸM-PRO" pitchFamily="50" charset="-128"/>
                <a:ea typeface="HG丸ｺﾞｼｯｸM-PRO" pitchFamily="50" charset="-128"/>
              </a:rPr>
              <a:t>政治的主張</a:t>
            </a:r>
            <a:r>
              <a:rPr lang="ja-JP" altLang="en-US" sz="3600" dirty="0" smtClean="0">
                <a:latin typeface="HG丸ｺﾞｼｯｸM-PRO" pitchFamily="50" charset="-128"/>
                <a:ea typeface="HG丸ｺﾞｼｯｸM-PRO" pitchFamily="50" charset="-128"/>
              </a:rPr>
              <a:t>が込められ、また、どのような</a:t>
            </a:r>
            <a:r>
              <a:rPr lang="ja-JP" altLang="en-US" sz="3600" b="1" dirty="0" smtClean="0">
                <a:latin typeface="HG丸ｺﾞｼｯｸM-PRO" pitchFamily="50" charset="-128"/>
                <a:ea typeface="HG丸ｺﾞｼｯｸM-PRO" pitchFamily="50" charset="-128"/>
              </a:rPr>
              <a:t>政策</a:t>
            </a:r>
            <a:r>
              <a:rPr lang="ja-JP" altLang="en-US" sz="3600" dirty="0" smtClean="0">
                <a:latin typeface="HG丸ｺﾞｼｯｸM-PRO" pitchFamily="50" charset="-128"/>
                <a:ea typeface="HG丸ｺﾞｼｯｸM-PRO" pitchFamily="50" charset="-128"/>
              </a:rPr>
              <a:t>のもとに試みられたのか。イェリング石碑以降に残されている唯一の国王による建立石碑である</a:t>
            </a:r>
            <a:r>
              <a:rPr lang="en-US" altLang="ja-JP" sz="3600" dirty="0" smtClean="0">
                <a:ea typeface="HG丸ｺﾞｼｯｸM-PRO" pitchFamily="50" charset="-128"/>
              </a:rPr>
              <a:t>DR3</a:t>
            </a:r>
            <a:r>
              <a:rPr lang="ja-JP" altLang="en-US" sz="3600" dirty="0" smtClean="0">
                <a:latin typeface="HG丸ｺﾞｼｯｸM-PRO" pitchFamily="50" charset="-128"/>
                <a:ea typeface="HG丸ｺﾞｼｯｸM-PRO" pitchFamily="50" charset="-128"/>
              </a:rPr>
              <a:t>を手がかりに、スヴェン双髭王の石碑建立政策の可能性を再現</a:t>
            </a:r>
            <a:endParaRPr kumimoji="1" lang="ja-JP" altLang="en-US" sz="3600" dirty="0">
              <a:latin typeface="HG丸ｺﾞｼｯｸM-PRO" pitchFamily="50" charset="-128"/>
              <a:ea typeface="HG丸ｺﾞｼｯｸM-PRO" pitchFamily="50" charset="-128"/>
            </a:endParaRPr>
          </a:p>
        </p:txBody>
      </p:sp>
      <p:pic>
        <p:nvPicPr>
          <p:cNvPr id="7" name="図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258667" y="9232036"/>
            <a:ext cx="6712577" cy="6789030"/>
          </a:xfrm>
          <a:prstGeom prst="rect">
            <a:avLst/>
          </a:prstGeom>
          <a:ln w="228600" cap="sq" cmpd="thickThin">
            <a:solidFill>
              <a:srgbClr val="000000"/>
            </a:solidFill>
            <a:prstDash val="solid"/>
            <a:miter lim="800000"/>
          </a:ln>
          <a:effectLst>
            <a:innerShdw blurRad="76200">
              <a:srgbClr val="000000"/>
            </a:innerShdw>
          </a:effectLst>
        </p:spPr>
      </p:pic>
      <p:sp>
        <p:nvSpPr>
          <p:cNvPr id="11" name="テキスト ボックス 10"/>
          <p:cNvSpPr txBox="1"/>
          <p:nvPr/>
        </p:nvSpPr>
        <p:spPr>
          <a:xfrm>
            <a:off x="11683602" y="10243022"/>
            <a:ext cx="16993889" cy="5755422"/>
          </a:xfrm>
          <a:prstGeom prst="rect">
            <a:avLst/>
          </a:prstGeom>
          <a:noFill/>
        </p:spPr>
        <p:txBody>
          <a:bodyPr wrap="square" rtlCol="0">
            <a:spAutoFit/>
          </a:bodyPr>
          <a:lstStyle/>
          <a:p>
            <a:r>
              <a:rPr lang="en-US" altLang="ja-JP" sz="4000" dirty="0" smtClean="0"/>
              <a:t>DR3: </a:t>
            </a:r>
            <a:r>
              <a:rPr lang="en-US" altLang="ja-JP" sz="4000" dirty="0" err="1" smtClean="0"/>
              <a:t>Hedeby</a:t>
            </a:r>
            <a:r>
              <a:rPr lang="en-US" altLang="ja-JP" sz="4000" dirty="0" smtClean="0"/>
              <a:t>  stone</a:t>
            </a:r>
            <a:r>
              <a:rPr lang="ja-JP" altLang="en-US" sz="4000" dirty="0" smtClean="0"/>
              <a:t>（</a:t>
            </a:r>
            <a:r>
              <a:rPr lang="en-US" altLang="ja-JP" sz="4000" dirty="0" smtClean="0"/>
              <a:t>height 158cm</a:t>
            </a:r>
            <a:r>
              <a:rPr lang="ja-JP" altLang="en-US" sz="4000" dirty="0" smtClean="0"/>
              <a:t>）</a:t>
            </a:r>
            <a:endParaRPr lang="en-US" altLang="ja-JP" sz="4000" dirty="0" smtClean="0"/>
          </a:p>
          <a:p>
            <a:r>
              <a:rPr lang="en-US" altLang="ja-JP" sz="3200" dirty="0" smtClean="0"/>
              <a:t>Text:</a:t>
            </a:r>
          </a:p>
          <a:p>
            <a:r>
              <a:rPr lang="ja-JP" altLang="ja-JP" sz="3200" dirty="0" smtClean="0"/>
              <a:t>Side </a:t>
            </a:r>
            <a:r>
              <a:rPr lang="ja-JP" altLang="ja-JP" sz="3200" dirty="0"/>
              <a:t>A: </a:t>
            </a:r>
            <a:r>
              <a:rPr lang="ja-JP" altLang="ja-JP" sz="3200" b="1" dirty="0"/>
              <a:t>: </a:t>
            </a:r>
            <a:r>
              <a:rPr lang="is-IS" altLang="ja-JP" sz="3200" b="1" dirty="0"/>
              <a:t>suin : kunukR : sati : stin : uftiR : skarþa sin : himþiga : ias : uas : farin : uestr : ian : nu :</a:t>
            </a:r>
            <a:endParaRPr lang="ja-JP" altLang="ja-JP" sz="3200" dirty="0"/>
          </a:p>
          <a:p>
            <a:r>
              <a:rPr lang="da-DK" altLang="ja-JP" sz="3200" dirty="0"/>
              <a:t>Side B: </a:t>
            </a:r>
            <a:r>
              <a:rPr lang="da-DK" altLang="ja-JP" sz="3200" b="1" dirty="0"/>
              <a:t>: uarþ : tauþr : at : hiþa : </a:t>
            </a:r>
            <a:r>
              <a:rPr lang="da-DK" altLang="ja-JP" sz="3200" b="1" dirty="0" smtClean="0"/>
              <a:t>bu</a:t>
            </a:r>
            <a:endParaRPr lang="en-US" altLang="ja-JP" sz="3200" dirty="0" smtClean="0"/>
          </a:p>
          <a:p>
            <a:r>
              <a:rPr lang="ja-JP" altLang="en-US" sz="3200" dirty="0" smtClean="0">
                <a:latin typeface="HG丸ｺﾞｼｯｸM-PRO" pitchFamily="50" charset="-128"/>
                <a:ea typeface="HG丸ｺﾞｼｯｸM-PRO" pitchFamily="50" charset="-128"/>
              </a:rPr>
              <a:t>試訳</a:t>
            </a:r>
            <a:r>
              <a:rPr lang="en-US" altLang="ja-JP" sz="3200" dirty="0" smtClean="0">
                <a:latin typeface="HG丸ｺﾞｼｯｸM-PRO" pitchFamily="50" charset="-128"/>
                <a:ea typeface="HG丸ｺﾞｼｯｸM-PRO" pitchFamily="50" charset="-128"/>
              </a:rPr>
              <a:t>:</a:t>
            </a:r>
          </a:p>
          <a:p>
            <a:r>
              <a:rPr lang="ja-JP" altLang="ja-JP" sz="3200" dirty="0" smtClean="0">
                <a:latin typeface="HG丸ｺﾞｼｯｸM-PRO" pitchFamily="50" charset="-128"/>
                <a:ea typeface="HG丸ｺﾞｼｯｸM-PRO" pitchFamily="50" charset="-128"/>
              </a:rPr>
              <a:t>スヴェン</a:t>
            </a:r>
            <a:r>
              <a:rPr lang="ja-JP" altLang="ja-JP" sz="3200" dirty="0">
                <a:latin typeface="HG丸ｺﾞｼｯｸM-PRO" pitchFamily="50" charset="-128"/>
                <a:ea typeface="HG丸ｺﾞｼｯｸM-PRO" pitchFamily="50" charset="-128"/>
              </a:rPr>
              <a:t>王は、</a:t>
            </a:r>
            <a:r>
              <a:rPr lang="ja-JP" altLang="ja-JP" sz="3200" dirty="0" smtClean="0">
                <a:latin typeface="HG丸ｺﾞｼｯｸM-PRO" pitchFamily="50" charset="-128"/>
                <a:ea typeface="HG丸ｺﾞｼｯｸM-PRO" pitchFamily="50" charset="-128"/>
              </a:rPr>
              <a:t>西方</a:t>
            </a:r>
            <a:r>
              <a:rPr lang="ja-JP" altLang="en-US" sz="3200" dirty="0" smtClean="0">
                <a:latin typeface="HG丸ｺﾞｼｯｸM-PRO" pitchFamily="50" charset="-128"/>
                <a:ea typeface="HG丸ｺﾞｼｯｸM-PRO" pitchFamily="50" charset="-128"/>
              </a:rPr>
              <a:t>［訳注：ブリテン諸島］</a:t>
            </a:r>
            <a:r>
              <a:rPr lang="ja-JP" altLang="ja-JP" sz="3200" dirty="0" smtClean="0">
                <a:latin typeface="HG丸ｺﾞｼｯｸM-PRO" pitchFamily="50" charset="-128"/>
                <a:ea typeface="HG丸ｺﾞｼｯｸM-PRO" pitchFamily="50" charset="-128"/>
              </a:rPr>
              <a:t>で</a:t>
            </a:r>
            <a:r>
              <a:rPr lang="ja-JP" altLang="ja-JP" sz="3200" dirty="0">
                <a:latin typeface="HG丸ｺﾞｼｯｸM-PRO" pitchFamily="50" charset="-128"/>
                <a:ea typeface="HG丸ｺﾞｼｯｸM-PRO" pitchFamily="50" charset="-128"/>
              </a:rPr>
              <a:t>命を落とし、いまは</a:t>
            </a:r>
            <a:r>
              <a:rPr lang="ja-JP" altLang="ja-JP" sz="3200" dirty="0" smtClean="0">
                <a:latin typeface="HG丸ｺﾞｼｯｸM-PRO" pitchFamily="50" charset="-128"/>
                <a:ea typeface="HG丸ｺﾞｼｯｸM-PRO" pitchFamily="50" charset="-128"/>
              </a:rPr>
              <a:t>ヘゼビュー</a:t>
            </a:r>
            <a:r>
              <a:rPr lang="ja-JP" altLang="en-US" sz="3200" dirty="0" smtClean="0">
                <a:latin typeface="HG丸ｺﾞｼｯｸM-PRO" pitchFamily="50" charset="-128"/>
                <a:ea typeface="HG丸ｺﾞｼｯｸM-PRO" pitchFamily="50" charset="-128"/>
              </a:rPr>
              <a:t>［訳注：ユトランド半島基部にある都市的集落］</a:t>
            </a:r>
            <a:r>
              <a:rPr lang="ja-JP" altLang="ja-JP" sz="3200" dirty="0" smtClean="0">
                <a:latin typeface="HG丸ｺﾞｼｯｸM-PRO" pitchFamily="50" charset="-128"/>
                <a:ea typeface="HG丸ｺﾞｼｯｸM-PRO" pitchFamily="50" charset="-128"/>
              </a:rPr>
              <a:t>に</a:t>
            </a:r>
            <a:r>
              <a:rPr lang="ja-JP" altLang="ja-JP" sz="3200" dirty="0">
                <a:latin typeface="HG丸ｺﾞｼｯｸM-PRO" pitchFamily="50" charset="-128"/>
                <a:ea typeface="HG丸ｺﾞｼｯｸM-PRO" pitchFamily="50" charset="-128"/>
              </a:rPr>
              <a:t>埋葬される従者（</a:t>
            </a:r>
            <a:r>
              <a:rPr lang="is-IS" altLang="ja-JP" sz="3200" dirty="0">
                <a:ea typeface="HG丸ｺﾞｼｯｸM-PRO" pitchFamily="50" charset="-128"/>
              </a:rPr>
              <a:t>himþigi</a:t>
            </a:r>
            <a:r>
              <a:rPr lang="ja-JP" altLang="ja-JP" sz="3200" dirty="0">
                <a:latin typeface="HG丸ｺﾞｼｯｸM-PRO" pitchFamily="50" charset="-128"/>
                <a:ea typeface="HG丸ｺﾞｼｯｸM-PRO" pitchFamily="50" charset="-128"/>
              </a:rPr>
              <a:t>）スケルゼを記念してこの石を建てた</a:t>
            </a:r>
            <a:r>
              <a:rPr lang="ja-JP" altLang="ja-JP" sz="3200" dirty="0" smtClean="0">
                <a:latin typeface="HG丸ｺﾞｼｯｸM-PRO" pitchFamily="50" charset="-128"/>
                <a:ea typeface="HG丸ｺﾞｼｯｸM-PRO" pitchFamily="50" charset="-128"/>
              </a:rPr>
              <a:t>。</a:t>
            </a:r>
            <a:endParaRPr lang="en-US" altLang="ja-JP" sz="3200" dirty="0" smtClean="0">
              <a:latin typeface="HG丸ｺﾞｼｯｸM-PRO" pitchFamily="50" charset="-128"/>
              <a:ea typeface="HG丸ｺﾞｼｯｸM-PRO" pitchFamily="50" charset="-128"/>
            </a:endParaRPr>
          </a:p>
          <a:p>
            <a:endParaRPr lang="en-US" altLang="ja-JP" sz="3200" dirty="0">
              <a:latin typeface="HG丸ｺﾞｼｯｸM-PRO" pitchFamily="50" charset="-128"/>
              <a:ea typeface="HG丸ｺﾞｼｯｸM-PRO" pitchFamily="50" charset="-128"/>
            </a:endParaRPr>
          </a:p>
          <a:p>
            <a:r>
              <a:rPr lang="ja-JP" altLang="en-US" sz="3200" dirty="0" smtClean="0">
                <a:latin typeface="HG丸ｺﾞｼｯｸM-PRO" pitchFamily="50" charset="-128"/>
                <a:ea typeface="HG丸ｺﾞｼｯｸM-PRO" pitchFamily="50" charset="-128"/>
              </a:rPr>
              <a:t>→</a:t>
            </a:r>
            <a:r>
              <a:rPr lang="ja-JP" altLang="en-US" sz="4000" b="1" dirty="0" smtClean="0">
                <a:latin typeface="HG丸ｺﾞｼｯｸM-PRO" pitchFamily="50" charset="-128"/>
                <a:ea typeface="HG丸ｺﾞｼｯｸM-PRO" pitchFamily="50" charset="-128"/>
              </a:rPr>
              <a:t>スヴェン双髭王が建立したことが確認できる唯一の石碑</a:t>
            </a:r>
            <a:endParaRPr lang="ja-JP" altLang="ja-JP" sz="4000" b="1" dirty="0">
              <a:latin typeface="HG丸ｺﾞｼｯｸM-PRO" pitchFamily="50" charset="-128"/>
              <a:ea typeface="HG丸ｺﾞｼｯｸM-PRO" pitchFamily="50" charset="-128"/>
            </a:endParaRPr>
          </a:p>
        </p:txBody>
      </p:sp>
      <p:sp>
        <p:nvSpPr>
          <p:cNvPr id="12" name="テキスト ボックス 11"/>
          <p:cNvSpPr txBox="1"/>
          <p:nvPr/>
        </p:nvSpPr>
        <p:spPr>
          <a:xfrm>
            <a:off x="642224" y="16795750"/>
            <a:ext cx="13489651" cy="4216539"/>
          </a:xfrm>
          <a:prstGeom prst="rect">
            <a:avLst/>
          </a:prstGeom>
          <a:noFill/>
          <a:ln w="57150">
            <a:solidFill>
              <a:schemeClr val="tx1"/>
            </a:solidFill>
            <a:prstDash val="sysDash"/>
          </a:ln>
        </p:spPr>
        <p:txBody>
          <a:bodyPr wrap="square" rtlCol="0">
            <a:spAutoFit/>
          </a:bodyPr>
          <a:lstStyle/>
          <a:p>
            <a:r>
              <a:rPr lang="ja-JP" altLang="en-US" sz="3200" dirty="0" smtClean="0">
                <a:latin typeface="HG丸ｺﾞｼｯｸM-PRO" pitchFamily="50" charset="-128"/>
                <a:ea typeface="HG丸ｺﾞｼｯｸM-PRO" pitchFamily="50" charset="-128"/>
              </a:rPr>
              <a:t>事実１：スヴェン王は従者の一人に石碑を建てた</a:t>
            </a:r>
            <a:endParaRPr lang="en-US" altLang="ja-JP" sz="3200" dirty="0" smtClean="0">
              <a:latin typeface="HG丸ｺﾞｼｯｸM-PRO" pitchFamily="50" charset="-128"/>
              <a:ea typeface="HG丸ｺﾞｼｯｸM-PRO" pitchFamily="50" charset="-128"/>
            </a:endParaRPr>
          </a:p>
          <a:p>
            <a:r>
              <a:rPr lang="ja-JP" altLang="en-US" sz="3600" b="1" dirty="0" smtClean="0">
                <a:latin typeface="HG丸ｺﾞｼｯｸM-PRO" pitchFamily="50" charset="-128"/>
                <a:ea typeface="HG丸ｺﾞｼｯｸM-PRO" pitchFamily="50" charset="-128"/>
              </a:rPr>
              <a:t>仮説１：スヴェンは従者を顕彰する石碑を</a:t>
            </a:r>
            <a:r>
              <a:rPr lang="en-US" altLang="ja-JP" sz="3600" b="1" dirty="0" smtClean="0">
                <a:ea typeface="HG丸ｺﾞｼｯｸM-PRO" pitchFamily="50" charset="-128"/>
              </a:rPr>
              <a:t>DR3</a:t>
            </a:r>
            <a:r>
              <a:rPr lang="ja-JP" altLang="en-US" sz="3600" b="1" dirty="0" smtClean="0">
                <a:latin typeface="HG丸ｺﾞｼｯｸM-PRO" pitchFamily="50" charset="-128"/>
                <a:ea typeface="HG丸ｺﾞｼｯｸM-PRO" pitchFamily="50" charset="-128"/>
              </a:rPr>
              <a:t>以外にも建立したのか？</a:t>
            </a:r>
            <a:endParaRPr lang="en-US" altLang="ja-JP" sz="3600" b="1" dirty="0" smtClean="0">
              <a:latin typeface="HG丸ｺﾞｼｯｸM-PRO" pitchFamily="50" charset="-128"/>
              <a:ea typeface="HG丸ｺﾞｼｯｸM-PRO" pitchFamily="50" charset="-128"/>
            </a:endParaRPr>
          </a:p>
          <a:p>
            <a:r>
              <a:rPr lang="ja-JP" altLang="en-US" sz="3600" b="1" dirty="0" smtClean="0">
                <a:latin typeface="HG丸ｺﾞｼｯｸM-PRO" pitchFamily="50" charset="-128"/>
                <a:ea typeface="HG丸ｺﾞｼｯｸM-PRO" pitchFamily="50" charset="-128"/>
              </a:rPr>
              <a:t>　</a:t>
            </a:r>
            <a:r>
              <a:rPr lang="ja-JP" altLang="en-US" sz="3200" dirty="0" smtClean="0">
                <a:latin typeface="HG丸ｺﾞｼｯｸM-PRO" pitchFamily="50" charset="-128"/>
                <a:ea typeface="HG丸ｺﾞｼｯｸM-PRO" pitchFamily="50" charset="-128"/>
              </a:rPr>
              <a:t>→</a:t>
            </a:r>
            <a:r>
              <a:rPr lang="en-US" altLang="ja-JP" sz="3200" b="1" dirty="0" smtClean="0">
                <a:solidFill>
                  <a:srgbClr val="FF0000"/>
                </a:solidFill>
                <a:ea typeface="HG丸ｺﾞｼｯｸM-PRO" pitchFamily="50" charset="-128"/>
              </a:rPr>
              <a:t>Yes</a:t>
            </a:r>
          </a:p>
          <a:p>
            <a:r>
              <a:rPr lang="ja-JP" altLang="en-US" sz="3200" dirty="0" smtClean="0">
                <a:latin typeface="HG丸ｺﾞｼｯｸM-PRO" pitchFamily="50" charset="-128"/>
                <a:ea typeface="HG丸ｺﾞｼｯｸM-PRO" pitchFamily="50" charset="-128"/>
              </a:rPr>
              <a:t>背景：</a:t>
            </a:r>
            <a:r>
              <a:rPr lang="en-US" altLang="ja-JP" sz="3200" dirty="0" smtClean="0">
                <a:ea typeface="HG丸ｺﾞｼｯｸM-PRO" pitchFamily="50" charset="-128"/>
              </a:rPr>
              <a:t>980</a:t>
            </a:r>
            <a:r>
              <a:rPr lang="ja-JP" altLang="en-US" sz="3200" dirty="0" smtClean="0">
                <a:latin typeface="HG丸ｺﾞｼｯｸM-PRO" pitchFamily="50" charset="-128"/>
                <a:ea typeface="HG丸ｺﾞｼｯｸM-PRO" pitchFamily="50" charset="-128"/>
              </a:rPr>
              <a:t>年代より、スヴェンを含めたスカンディナヴィア人は、ブリテン諸島へと拡大。その過程で、</a:t>
            </a:r>
            <a:r>
              <a:rPr lang="en-US" altLang="ja-JP" sz="3200" dirty="0" smtClean="0">
                <a:ea typeface="HG丸ｺﾞｼｯｸM-PRO" pitchFamily="50" charset="-128"/>
              </a:rPr>
              <a:t>DR3</a:t>
            </a:r>
            <a:r>
              <a:rPr lang="ja-JP" altLang="en-US" sz="3200" dirty="0">
                <a:latin typeface="HG丸ｺﾞｼｯｸM-PRO" pitchFamily="50" charset="-128"/>
                <a:ea typeface="HG丸ｺﾞｼｯｸM-PRO" pitchFamily="50" charset="-128"/>
              </a:rPr>
              <a:t>以外</a:t>
            </a:r>
            <a:r>
              <a:rPr lang="ja-JP" altLang="en-US" sz="3200" dirty="0" smtClean="0">
                <a:latin typeface="HG丸ｺﾞｼｯｸM-PRO" pitchFamily="50" charset="-128"/>
                <a:ea typeface="HG丸ｺﾞｼｯｸM-PRO" pitchFamily="50" charset="-128"/>
              </a:rPr>
              <a:t>にも遠征先で命を失った家族や従者のために建立された石碑は多数存在（たとえば</a:t>
            </a:r>
            <a:r>
              <a:rPr lang="en-US" altLang="ja-JP" sz="3200" dirty="0" smtClean="0">
                <a:ea typeface="HG丸ｺﾞｼｯｸM-PRO" pitchFamily="50" charset="-128"/>
              </a:rPr>
              <a:t>DR266</a:t>
            </a:r>
            <a:r>
              <a:rPr lang="ja-JP" altLang="en-US" sz="3200" dirty="0" smtClean="0">
                <a:latin typeface="HG丸ｺﾞｼｯｸM-PRO" pitchFamily="50" charset="-128"/>
                <a:ea typeface="HG丸ｺﾞｼｯｸM-PRO" pitchFamily="50" charset="-128"/>
              </a:rPr>
              <a:t>や</a:t>
            </a:r>
            <a:r>
              <a:rPr lang="en-US" altLang="ja-JP" sz="3200" dirty="0" smtClean="0">
                <a:ea typeface="HG丸ｺﾞｼｯｸM-PRO" pitchFamily="50" charset="-128"/>
              </a:rPr>
              <a:t>N184</a:t>
            </a:r>
            <a:r>
              <a:rPr lang="ja-JP" altLang="en-US" sz="3200" dirty="0" smtClean="0">
                <a:latin typeface="HG丸ｺﾞｼｯｸM-PRO" pitchFamily="50" charset="-128"/>
                <a:ea typeface="HG丸ｺﾞｼｯｸM-PRO" pitchFamily="50" charset="-128"/>
              </a:rPr>
              <a:t>）。</a:t>
            </a:r>
            <a:r>
              <a:rPr lang="en-US" altLang="ja-JP" sz="3200" dirty="0" smtClean="0">
                <a:ea typeface="HG丸ｺﾞｼｯｸM-PRO" pitchFamily="50" charset="-128"/>
              </a:rPr>
              <a:t>DR3</a:t>
            </a:r>
            <a:r>
              <a:rPr lang="ja-JP" altLang="en-US" sz="3200" dirty="0" smtClean="0">
                <a:latin typeface="HG丸ｺﾞｼｯｸM-PRO" pitchFamily="50" charset="-128"/>
                <a:ea typeface="HG丸ｺﾞｼｯｸM-PRO" pitchFamily="50" charset="-128"/>
              </a:rPr>
              <a:t>は豪華石碑ではないため、従者に対する類似石碑の量産は可能</a:t>
            </a:r>
            <a:endParaRPr lang="en-US" altLang="ja-JP" sz="3200" dirty="0" smtClean="0">
              <a:latin typeface="HG丸ｺﾞｼｯｸM-PRO" pitchFamily="50" charset="-128"/>
              <a:ea typeface="HG丸ｺﾞｼｯｸM-PRO" pitchFamily="50" charset="-128"/>
            </a:endParaRPr>
          </a:p>
        </p:txBody>
      </p:sp>
      <p:sp>
        <p:nvSpPr>
          <p:cNvPr id="13" name="テキスト ボックス 12"/>
          <p:cNvSpPr txBox="1"/>
          <p:nvPr/>
        </p:nvSpPr>
        <p:spPr>
          <a:xfrm>
            <a:off x="642224" y="21260246"/>
            <a:ext cx="13512601" cy="5078313"/>
          </a:xfrm>
          <a:prstGeom prst="rect">
            <a:avLst/>
          </a:prstGeom>
          <a:noFill/>
          <a:ln w="57150">
            <a:solidFill>
              <a:schemeClr val="tx1"/>
            </a:solidFill>
            <a:prstDash val="sysDash"/>
          </a:ln>
        </p:spPr>
        <p:txBody>
          <a:bodyPr wrap="square" rtlCol="0">
            <a:spAutoFit/>
          </a:bodyPr>
          <a:lstStyle/>
          <a:p>
            <a:r>
              <a:rPr kumimoji="1" lang="ja-JP" altLang="en-US" sz="3200" dirty="0" smtClean="0">
                <a:latin typeface="HG丸ｺﾞｼｯｸM-PRO" pitchFamily="50" charset="-128"/>
                <a:ea typeface="HG丸ｺﾞｼｯｸM-PRO" pitchFamily="50" charset="-128"/>
              </a:rPr>
              <a:t>事実２：スヴェン王もまた石碑を建てる習慣を共有していた</a:t>
            </a:r>
            <a:endParaRPr kumimoji="1" lang="en-US" altLang="ja-JP" sz="3200" dirty="0" smtClean="0">
              <a:latin typeface="HG丸ｺﾞｼｯｸM-PRO" pitchFamily="50" charset="-128"/>
              <a:ea typeface="HG丸ｺﾞｼｯｸM-PRO" pitchFamily="50" charset="-128"/>
            </a:endParaRPr>
          </a:p>
          <a:p>
            <a:r>
              <a:rPr kumimoji="1" lang="ja-JP" altLang="en-US" sz="3600" b="1" dirty="0" smtClean="0">
                <a:latin typeface="HG丸ｺﾞｼｯｸM-PRO" pitchFamily="50" charset="-128"/>
                <a:ea typeface="HG丸ｺﾞｼｯｸM-PRO" pitchFamily="50" charset="-128"/>
              </a:rPr>
              <a:t>仮説２：スヴェンは、両親を記念する石碑を建立</a:t>
            </a:r>
            <a:r>
              <a:rPr lang="ja-JP" altLang="en-US" sz="3600" b="1" dirty="0">
                <a:latin typeface="HG丸ｺﾞｼｯｸM-PRO" pitchFamily="50" charset="-128"/>
                <a:ea typeface="HG丸ｺﾞｼｯｸM-PRO" pitchFamily="50" charset="-128"/>
              </a:rPr>
              <a:t>した</a:t>
            </a:r>
            <a:r>
              <a:rPr lang="ja-JP" altLang="en-US" sz="3600" b="1" dirty="0" smtClean="0">
                <a:latin typeface="HG丸ｺﾞｼｯｸM-PRO" pitchFamily="50" charset="-128"/>
                <a:ea typeface="HG丸ｺﾞｼｯｸM-PRO" pitchFamily="50" charset="-128"/>
              </a:rPr>
              <a:t>のか？</a:t>
            </a:r>
            <a:endParaRPr lang="en-US" altLang="ja-JP" sz="3600" b="1" dirty="0" smtClean="0">
              <a:latin typeface="HG丸ｺﾞｼｯｸM-PRO" pitchFamily="50" charset="-128"/>
              <a:ea typeface="HG丸ｺﾞｼｯｸM-PRO" pitchFamily="50" charset="-128"/>
            </a:endParaRPr>
          </a:p>
          <a:p>
            <a:r>
              <a:rPr lang="ja-JP" altLang="en-US" sz="3200" dirty="0" smtClean="0">
                <a:latin typeface="HG丸ｺﾞｼｯｸM-PRO" pitchFamily="50" charset="-128"/>
                <a:ea typeface="HG丸ｺﾞｼｯｸM-PRO" pitchFamily="50" charset="-128"/>
              </a:rPr>
              <a:t>　→</a:t>
            </a:r>
            <a:r>
              <a:rPr lang="en-US" altLang="ja-JP" sz="3200" b="1" dirty="0" smtClean="0">
                <a:solidFill>
                  <a:srgbClr val="FF0000"/>
                </a:solidFill>
                <a:ea typeface="HG丸ｺﾞｼｯｸM-PRO" pitchFamily="50" charset="-128"/>
              </a:rPr>
              <a:t>Maybe no</a:t>
            </a:r>
            <a:endParaRPr kumimoji="1" lang="en-US" altLang="ja-JP" sz="3200" b="1" dirty="0" smtClean="0">
              <a:solidFill>
                <a:srgbClr val="FF0000"/>
              </a:solidFill>
              <a:ea typeface="HG丸ｺﾞｼｯｸM-PRO" pitchFamily="50" charset="-128"/>
            </a:endParaRPr>
          </a:p>
          <a:p>
            <a:r>
              <a:rPr lang="ja-JP" altLang="en-US" sz="3200" dirty="0" smtClean="0">
                <a:latin typeface="HG丸ｺﾞｼｯｸM-PRO" pitchFamily="50" charset="-128"/>
                <a:ea typeface="HG丸ｺﾞｼｯｸM-PRO" pitchFamily="50" charset="-128"/>
              </a:rPr>
              <a:t>背景：スヴェンの祖父ゴーム老王は妻のために（</a:t>
            </a:r>
            <a:r>
              <a:rPr lang="en-US" altLang="ja-JP" sz="3200" dirty="0" smtClean="0">
                <a:ea typeface="HG丸ｺﾞｼｯｸM-PRO" pitchFamily="50" charset="-128"/>
              </a:rPr>
              <a:t>DR41</a:t>
            </a:r>
            <a:r>
              <a:rPr lang="ja-JP" altLang="en-US" sz="3200" dirty="0" smtClean="0">
                <a:latin typeface="HG丸ｺﾞｼｯｸM-PRO" pitchFamily="50" charset="-128"/>
                <a:ea typeface="HG丸ｺﾞｼｯｸM-PRO" pitchFamily="50" charset="-128"/>
              </a:rPr>
              <a:t>）、父ハーラル青歯王は両親のために（</a:t>
            </a:r>
            <a:r>
              <a:rPr lang="en-US" altLang="ja-JP" sz="3200" dirty="0" smtClean="0">
                <a:ea typeface="HG丸ｺﾞｼｯｸM-PRO" pitchFamily="50" charset="-128"/>
              </a:rPr>
              <a:t>DR42</a:t>
            </a:r>
            <a:r>
              <a:rPr lang="ja-JP" altLang="en-US" sz="3200" dirty="0" smtClean="0">
                <a:latin typeface="HG丸ｺﾞｼｯｸM-PRO" pitchFamily="50" charset="-128"/>
                <a:ea typeface="HG丸ｺﾞｼｯｸM-PRO" pitchFamily="50" charset="-128"/>
              </a:rPr>
              <a:t>）、母トーヴェはハーラルの義母のために（</a:t>
            </a:r>
            <a:r>
              <a:rPr lang="en-US" altLang="ja-JP" sz="3200" dirty="0" smtClean="0">
                <a:ea typeface="HG丸ｺﾞｼｯｸM-PRO" pitchFamily="50" charset="-128"/>
              </a:rPr>
              <a:t>DR55</a:t>
            </a:r>
            <a:r>
              <a:rPr lang="ja-JP" altLang="en-US" sz="3200" dirty="0" smtClean="0">
                <a:latin typeface="HG丸ｺﾞｼｯｸM-PRO" pitchFamily="50" charset="-128"/>
                <a:ea typeface="HG丸ｺﾞｼｯｸM-PRO" pitchFamily="50" charset="-128"/>
              </a:rPr>
              <a:t>）石碑を建立。スヴェンも両親のために建立する</a:t>
            </a:r>
            <a:r>
              <a:rPr lang="ja-JP" altLang="en-US" sz="3200" dirty="0">
                <a:latin typeface="HG丸ｺﾞｼｯｸM-PRO" pitchFamily="50" charset="-128"/>
                <a:ea typeface="HG丸ｺﾞｼｯｸM-PRO" pitchFamily="50" charset="-128"/>
              </a:rPr>
              <a:t>意思</a:t>
            </a:r>
            <a:r>
              <a:rPr lang="ja-JP" altLang="en-US" sz="3200" dirty="0" smtClean="0">
                <a:latin typeface="HG丸ｺﾞｼｯｸM-PRO" pitchFamily="50" charset="-128"/>
                <a:ea typeface="HG丸ｺﾞｼｯｸM-PRO" pitchFamily="50" charset="-128"/>
              </a:rPr>
              <a:t>は本来あったかもしれないが、スヴェンは父ハーラルを</a:t>
            </a:r>
            <a:r>
              <a:rPr lang="en-US" altLang="ja-JP" sz="3200" dirty="0" smtClean="0">
                <a:ea typeface="HG丸ｺﾞｼｯｸM-PRO" pitchFamily="50" charset="-128"/>
              </a:rPr>
              <a:t>987</a:t>
            </a:r>
            <a:r>
              <a:rPr lang="ja-JP" altLang="en-US" sz="3200" dirty="0" smtClean="0">
                <a:latin typeface="HG丸ｺﾞｼｯｸM-PRO" pitchFamily="50" charset="-128"/>
                <a:ea typeface="HG丸ｺﾞｼｯｸM-PRO" pitchFamily="50" charset="-128"/>
              </a:rPr>
              <a:t>年にデンマークより（おそらく）ユムネと呼ばれる西スラヴの地に追放し（</a:t>
            </a:r>
            <a:r>
              <a:rPr lang="ja-JP" altLang="en-US" sz="3200" dirty="0">
                <a:ea typeface="HG丸ｺﾞｼｯｸM-PRO" pitchFamily="50" charset="-128"/>
              </a:rPr>
              <a:t>関連</a:t>
            </a:r>
            <a:r>
              <a:rPr lang="ja-JP" altLang="en-US" sz="3200" dirty="0" smtClean="0">
                <a:ea typeface="HG丸ｺﾞｼｯｸM-PRO" pitchFamily="50" charset="-128"/>
              </a:rPr>
              <a:t>資料一覧参照</a:t>
            </a:r>
            <a:r>
              <a:rPr lang="ja-JP" altLang="en-US" sz="3200" dirty="0" smtClean="0">
                <a:latin typeface="HG丸ｺﾞｼｯｸM-PRO" pitchFamily="50" charset="-128"/>
                <a:ea typeface="HG丸ｺﾞｼｯｸM-PRO" pitchFamily="50" charset="-128"/>
              </a:rPr>
              <a:t>）、王位を獲得</a:t>
            </a:r>
            <a:endParaRPr lang="en-US" altLang="ja-JP" sz="3200" dirty="0" smtClean="0">
              <a:latin typeface="HG丸ｺﾞｼｯｸM-PRO" pitchFamily="50" charset="-128"/>
              <a:ea typeface="HG丸ｺﾞｼｯｸM-PRO" pitchFamily="50" charset="-128"/>
            </a:endParaRPr>
          </a:p>
          <a:p>
            <a:r>
              <a:rPr kumimoji="1" lang="ja-JP" altLang="en-US" sz="3200" dirty="0" smtClean="0">
                <a:latin typeface="HG丸ｺﾞｼｯｸM-PRO" pitchFamily="50" charset="-128"/>
                <a:ea typeface="HG丸ｺﾞｼｯｸM-PRO" pitchFamily="50" charset="-128"/>
              </a:rPr>
              <a:t>　→石碑を建立しないことによって記憶を抹消か？</a:t>
            </a:r>
            <a:endParaRPr kumimoji="1" lang="en-US" altLang="ja-JP" sz="3200" dirty="0" smtClean="0">
              <a:latin typeface="HG丸ｺﾞｼｯｸM-PRO" pitchFamily="50" charset="-128"/>
              <a:ea typeface="HG丸ｺﾞｼｯｸM-PRO" pitchFamily="50" charset="-128"/>
            </a:endParaRPr>
          </a:p>
        </p:txBody>
      </p:sp>
      <p:sp>
        <p:nvSpPr>
          <p:cNvPr id="10" name="テキスト ボックス 9"/>
          <p:cNvSpPr txBox="1"/>
          <p:nvPr/>
        </p:nvSpPr>
        <p:spPr>
          <a:xfrm>
            <a:off x="14049631" y="27884982"/>
            <a:ext cx="14843883" cy="5940088"/>
          </a:xfrm>
          <a:prstGeom prst="rect">
            <a:avLst/>
          </a:prstGeom>
          <a:solidFill>
            <a:schemeClr val="bg1"/>
          </a:solidFill>
          <a:ln w="57150">
            <a:solidFill>
              <a:schemeClr val="tx1"/>
            </a:solidFill>
          </a:ln>
        </p:spPr>
        <p:txBody>
          <a:bodyPr wrap="square" rtlCol="0">
            <a:spAutoFit/>
          </a:bodyPr>
          <a:lstStyle/>
          <a:p>
            <a:pPr algn="ctr"/>
            <a:r>
              <a:rPr lang="ja-JP" altLang="en-US" sz="3600" b="1" dirty="0">
                <a:latin typeface="HG丸ｺﾞｼｯｸM-PRO" pitchFamily="50" charset="-128"/>
                <a:ea typeface="HG丸ｺﾞｼｯｸM-PRO" pitchFamily="50" charset="-128"/>
              </a:rPr>
              <a:t>さら</a:t>
            </a:r>
            <a:r>
              <a:rPr lang="ja-JP" altLang="en-US" sz="3600" b="1" dirty="0" smtClean="0">
                <a:latin typeface="HG丸ｺﾞｼｯｸM-PRO" pitchFamily="50" charset="-128"/>
                <a:ea typeface="HG丸ｺﾞｼｯｸM-PRO" pitchFamily="50" charset="-128"/>
              </a:rPr>
              <a:t>なる問いと見通し</a:t>
            </a:r>
            <a:endParaRPr lang="en-US" altLang="ja-JP" sz="3600" b="1" dirty="0" smtClean="0">
              <a:latin typeface="HG丸ｺﾞｼｯｸM-PRO" pitchFamily="50" charset="-128"/>
              <a:ea typeface="HG丸ｺﾞｼｯｸM-PRO" pitchFamily="50" charset="-128"/>
            </a:endParaRPr>
          </a:p>
          <a:p>
            <a:endParaRPr kumimoji="1" lang="en-US" altLang="ja-JP" sz="3200" dirty="0" smtClean="0">
              <a:latin typeface="HG丸ｺﾞｼｯｸM-PRO" pitchFamily="50" charset="-128"/>
              <a:ea typeface="HG丸ｺﾞｼｯｸM-PRO" pitchFamily="50" charset="-128"/>
            </a:endParaRPr>
          </a:p>
          <a:p>
            <a:r>
              <a:rPr kumimoji="1" lang="ja-JP" altLang="en-US" sz="3200" dirty="0" smtClean="0">
                <a:latin typeface="HG丸ｺﾞｼｯｸM-PRO" pitchFamily="50" charset="-128"/>
                <a:ea typeface="HG丸ｺﾞｼｯｸM-PRO" pitchFamily="50" charset="-128"/>
              </a:rPr>
              <a:t>①なぜスヴェンは従者に対する石碑建立を開始したのか？</a:t>
            </a:r>
            <a:endParaRPr kumimoji="1" lang="en-US" altLang="ja-JP" sz="3200" dirty="0" smtClean="0">
              <a:latin typeface="HG丸ｺﾞｼｯｸM-PRO" pitchFamily="50" charset="-128"/>
              <a:ea typeface="HG丸ｺﾞｼｯｸM-PRO" pitchFamily="50" charset="-128"/>
            </a:endParaRPr>
          </a:p>
          <a:p>
            <a:r>
              <a:rPr lang="ja-JP" altLang="en-US" sz="3200" dirty="0" smtClean="0">
                <a:latin typeface="HG丸ｺﾞｼｯｸM-PRO" pitchFamily="50" charset="-128"/>
                <a:ea typeface="HG丸ｺﾞｼｯｸM-PRO" pitchFamily="50" charset="-128"/>
              </a:rPr>
              <a:t>→</a:t>
            </a:r>
            <a:r>
              <a:rPr lang="ja-JP" altLang="en-US" sz="3600" b="1" dirty="0" smtClean="0">
                <a:latin typeface="HG丸ｺﾞｼｯｸM-PRO" pitchFamily="50" charset="-128"/>
                <a:ea typeface="HG丸ｺﾞｼｯｸM-PRO" pitchFamily="50" charset="-128"/>
              </a:rPr>
              <a:t>従者の顕彰を組織的に行うことにより、西方拡大の基盤となる軍事力を強化</a:t>
            </a:r>
            <a:endParaRPr kumimoji="1" lang="en-US" altLang="ja-JP" sz="3600" b="1" dirty="0" smtClean="0">
              <a:latin typeface="HG丸ｺﾞｼｯｸM-PRO" pitchFamily="50" charset="-128"/>
              <a:ea typeface="HG丸ｺﾞｼｯｸM-PRO" pitchFamily="50" charset="-128"/>
            </a:endParaRPr>
          </a:p>
          <a:p>
            <a:endParaRPr lang="en-US" altLang="ja-JP" sz="3200" dirty="0" smtClean="0">
              <a:latin typeface="HG丸ｺﾞｼｯｸM-PRO" pitchFamily="50" charset="-128"/>
              <a:ea typeface="HG丸ｺﾞｼｯｸM-PRO" pitchFamily="50" charset="-128"/>
            </a:endParaRPr>
          </a:p>
          <a:p>
            <a:r>
              <a:rPr lang="ja-JP" altLang="en-US" sz="3200" dirty="0" smtClean="0">
                <a:latin typeface="HG丸ｺﾞｼｯｸM-PRO" pitchFamily="50" charset="-128"/>
                <a:ea typeface="HG丸ｺﾞｼｯｸM-PRO" pitchFamily="50" charset="-128"/>
              </a:rPr>
              <a:t>②ルーン石碑による死者記念はいつまで続いたのか？</a:t>
            </a:r>
            <a:endParaRPr kumimoji="1" lang="en-US" altLang="ja-JP" sz="3200" dirty="0" smtClean="0">
              <a:latin typeface="HG丸ｺﾞｼｯｸM-PRO" pitchFamily="50" charset="-128"/>
              <a:ea typeface="HG丸ｺﾞｼｯｸM-PRO" pitchFamily="50" charset="-128"/>
            </a:endParaRPr>
          </a:p>
          <a:p>
            <a:r>
              <a:rPr lang="ja-JP" altLang="en-US" sz="3200" dirty="0" smtClean="0">
                <a:latin typeface="HG丸ｺﾞｼｯｸM-PRO" pitchFamily="50" charset="-128"/>
                <a:ea typeface="HG丸ｺﾞｼｯｸM-PRO" pitchFamily="50" charset="-128"/>
              </a:rPr>
              <a:t>→</a:t>
            </a:r>
            <a:r>
              <a:rPr lang="ja-JP" altLang="en-US" sz="3600" b="1" dirty="0" smtClean="0">
                <a:latin typeface="HG丸ｺﾞｼｯｸM-PRO" pitchFamily="50" charset="-128"/>
                <a:ea typeface="HG丸ｺﾞｼｯｸM-PRO" pitchFamily="50" charset="-128"/>
              </a:rPr>
              <a:t>キリスト教の</a:t>
            </a:r>
            <a:r>
              <a:rPr lang="ja-JP" altLang="en-US" sz="3600" b="1" dirty="0">
                <a:latin typeface="HG丸ｺﾞｼｯｸM-PRO" pitchFamily="50" charset="-128"/>
                <a:ea typeface="HG丸ｺﾞｼｯｸM-PRO" pitchFamily="50" charset="-128"/>
              </a:rPr>
              <a:t>拡大</a:t>
            </a:r>
            <a:r>
              <a:rPr lang="ja-JP" altLang="en-US" sz="3600" b="1" dirty="0" smtClean="0">
                <a:latin typeface="HG丸ｺﾞｼｯｸM-PRO" pitchFamily="50" charset="-128"/>
                <a:ea typeface="HG丸ｺﾞｼｯｸM-PRO" pitchFamily="50" charset="-128"/>
              </a:rPr>
              <a:t>とともに</a:t>
            </a:r>
            <a:r>
              <a:rPr lang="ja-JP" altLang="en-US" sz="3600" b="1" dirty="0">
                <a:latin typeface="HG丸ｺﾞｼｯｸM-PRO" pitchFamily="50" charset="-128"/>
                <a:ea typeface="HG丸ｺﾞｼｯｸM-PRO" pitchFamily="50" charset="-128"/>
              </a:rPr>
              <a:t>石碑</a:t>
            </a:r>
            <a:r>
              <a:rPr lang="ja-JP" altLang="en-US" sz="3600" b="1" dirty="0" smtClean="0">
                <a:latin typeface="HG丸ｺﾞｼｯｸM-PRO" pitchFamily="50" charset="-128"/>
                <a:ea typeface="HG丸ｺﾞｼｯｸM-PRO" pitchFamily="50" charset="-128"/>
              </a:rPr>
              <a:t>建立は減少。スヴェンの治世期にデンマーク東部まで教会建設が拡大（</a:t>
            </a:r>
            <a:r>
              <a:rPr lang="en-US" altLang="ja-JP" sz="3600" dirty="0" err="1" smtClean="0">
                <a:ea typeface="HG丸ｺﾞｼｯｸM-PRO" pitchFamily="50" charset="-128"/>
              </a:rPr>
              <a:t>Randsborg</a:t>
            </a:r>
            <a:r>
              <a:rPr lang="en-US" altLang="ja-JP" sz="3600" dirty="0" smtClean="0">
                <a:ea typeface="HG丸ｺﾞｼｯｸM-PRO" pitchFamily="50" charset="-128"/>
              </a:rPr>
              <a:t> 2008</a:t>
            </a:r>
            <a:r>
              <a:rPr lang="ja-JP" altLang="en-US" sz="3600" b="1" dirty="0" smtClean="0">
                <a:latin typeface="HG丸ｺﾞｼｯｸM-PRO" pitchFamily="50" charset="-128"/>
                <a:ea typeface="HG丸ｺﾞｼｯｸM-PRO" pitchFamily="50" charset="-128"/>
              </a:rPr>
              <a:t>）。クヌート治世期には死者記念のあり方もかなりの程度</a:t>
            </a:r>
            <a:r>
              <a:rPr kumimoji="1" lang="ja-JP" altLang="en-US" sz="3600" b="1" dirty="0" smtClean="0">
                <a:latin typeface="HG丸ｺﾞｼｯｸM-PRO" pitchFamily="50" charset="-128"/>
                <a:ea typeface="HG丸ｺﾞｼｯｸM-PRO" pitchFamily="50" charset="-128"/>
              </a:rPr>
              <a:t>キリスト教的</a:t>
            </a:r>
            <a:r>
              <a:rPr lang="ja-JP" altLang="en-US" sz="3600" b="1" dirty="0">
                <a:latin typeface="HG丸ｺﾞｼｯｸM-PRO" pitchFamily="50" charset="-128"/>
                <a:ea typeface="HG丸ｺﾞｼｯｸM-PRO" pitchFamily="50" charset="-128"/>
              </a:rPr>
              <a:t>儀礼</a:t>
            </a:r>
            <a:r>
              <a:rPr kumimoji="1" lang="ja-JP" altLang="en-US" sz="3600" b="1" dirty="0" smtClean="0">
                <a:latin typeface="HG丸ｺﾞｼｯｸM-PRO" pitchFamily="50" charset="-128"/>
                <a:ea typeface="HG丸ｺﾞｼｯｸM-PRO" pitchFamily="50" charset="-128"/>
              </a:rPr>
              <a:t>（</a:t>
            </a:r>
            <a:r>
              <a:rPr kumimoji="1" lang="en-US" altLang="ja-JP" sz="3600" b="1" dirty="0" smtClean="0">
                <a:ea typeface="HG丸ｺﾞｼｯｸM-PRO" pitchFamily="50" charset="-128"/>
              </a:rPr>
              <a:t>Liber vitae</a:t>
            </a:r>
            <a:r>
              <a:rPr kumimoji="1" lang="ja-JP" altLang="en-US" sz="3600" b="1" dirty="0" smtClean="0">
                <a:latin typeface="HG丸ｺﾞｼｯｸM-PRO" pitchFamily="50" charset="-128"/>
                <a:ea typeface="HG丸ｺﾞｼｯｸM-PRO" pitchFamily="50" charset="-128"/>
              </a:rPr>
              <a:t>など）へ移行（スヴェン自身もロスキレ（</a:t>
            </a:r>
            <a:r>
              <a:rPr kumimoji="1" lang="en-US" altLang="ja-JP" sz="3600" b="1" dirty="0" smtClean="0">
                <a:latin typeface="HG丸ｺﾞｼｯｸM-PRO" pitchFamily="50" charset="-128"/>
                <a:ea typeface="HG丸ｺﾞｼｯｸM-PRO" pitchFamily="50" charset="-128"/>
              </a:rPr>
              <a:t>or </a:t>
            </a:r>
            <a:r>
              <a:rPr kumimoji="1" lang="ja-JP" altLang="en-US" sz="3600" b="1" dirty="0" smtClean="0">
                <a:latin typeface="HG丸ｺﾞｼｯｸM-PRO" pitchFamily="50" charset="-128"/>
                <a:ea typeface="HG丸ｺﾞｼｯｸM-PRO" pitchFamily="50" charset="-128"/>
              </a:rPr>
              <a:t>ルンド）教会に移葬）。</a:t>
            </a:r>
            <a:endParaRPr kumimoji="1" lang="en-US" altLang="ja-JP" sz="3600" b="1" dirty="0" smtClean="0">
              <a:latin typeface="HG丸ｺﾞｼｯｸM-PRO" pitchFamily="50" charset="-128"/>
              <a:ea typeface="HG丸ｺﾞｼｯｸM-PRO" pitchFamily="50" charset="-128"/>
            </a:endParaRPr>
          </a:p>
        </p:txBody>
      </p:sp>
      <p:sp>
        <p:nvSpPr>
          <p:cNvPr id="16" name="下矢印 15"/>
          <p:cNvSpPr/>
          <p:nvPr/>
        </p:nvSpPr>
        <p:spPr>
          <a:xfrm rot="20038775">
            <a:off x="13310153" y="26652862"/>
            <a:ext cx="844672"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 name="図 13"/>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5572035" y="16795751"/>
            <a:ext cx="13105457" cy="9542808"/>
          </a:xfrm>
          <a:prstGeom prst="rect">
            <a:avLst/>
          </a:prstGeom>
        </p:spPr>
      </p:pic>
      <p:pic>
        <p:nvPicPr>
          <p:cNvPr id="15" name="図 14"/>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1602483" y="26804862"/>
            <a:ext cx="11305256" cy="7020208"/>
          </a:xfrm>
          <a:prstGeom prst="rect">
            <a:avLst/>
          </a:prstGeom>
        </p:spPr>
      </p:pic>
    </p:spTree>
    <p:extLst>
      <p:ext uri="{BB962C8B-B14F-4D97-AF65-F5344CB8AC3E}">
        <p14:creationId xmlns:p14="http://schemas.microsoft.com/office/powerpoint/2010/main" val="32193527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5835</TotalTime>
  <Words>467</Words>
  <Application>Microsoft Office PowerPoint</Application>
  <PresentationFormat>ユーザー設定</PresentationFormat>
  <Paragraphs>44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NewsPrint</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satoshi</dc:creator>
  <cp:lastModifiedBy>小川徹</cp:lastModifiedBy>
  <cp:revision>100</cp:revision>
  <dcterms:created xsi:type="dcterms:W3CDTF">2013-05-10T15:40:17Z</dcterms:created>
  <dcterms:modified xsi:type="dcterms:W3CDTF">2013-09-23T06:59:50Z</dcterms:modified>
</cp:coreProperties>
</file>